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League Spartan" charset="1" panose="00000800000000000000"/>
      <p:regular r:id="rId29"/>
    </p:embeddedFont>
    <p:embeddedFont>
      <p:font typeface="Montserrat Semi-Bold Italics" charset="1" panose="00000700000000000000"/>
      <p:regular r:id="rId30"/>
    </p:embeddedFont>
    <p:embeddedFont>
      <p:font typeface="Roboto Bold" charset="1" panose="02000000000000000000"/>
      <p:regular r:id="rId31"/>
    </p:embeddedFont>
    <p:embeddedFont>
      <p:font typeface="Kollektif Bold" charset="1" panose="020B0604020101010102"/>
      <p:regular r:id="rId32"/>
    </p:embeddedFont>
    <p:embeddedFont>
      <p:font typeface="Roboto" charset="1" panose="02000000000000000000"/>
      <p:regular r:id="rId33"/>
    </p:embeddedFont>
    <p:embeddedFont>
      <p:font typeface="Kollektif" charset="1" panose="020B0604020101010102"/>
      <p:regular r:id="rId34"/>
    </p:embeddedFont>
    <p:embeddedFont>
      <p:font typeface="Roboto Bold Italics" charset="1" panose="02000000000000000000"/>
      <p:regular r:id="rId35"/>
    </p:embeddedFont>
    <p:embeddedFont>
      <p:font typeface="Canva Sans Bold" charset="1" panose="020B08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28401" y="0"/>
            <a:ext cx="19874105" cy="7494938"/>
            <a:chOff x="0" y="0"/>
            <a:chExt cx="5439065" cy="2051185"/>
          </a:xfrm>
        </p:grpSpPr>
        <p:sp>
          <p:nvSpPr>
            <p:cNvPr name="Freeform 3" id="3"/>
            <p:cNvSpPr/>
            <p:nvPr/>
          </p:nvSpPr>
          <p:spPr>
            <a:xfrm flipH="false" flipV="false" rot="0">
              <a:off x="0" y="0"/>
              <a:ext cx="5439065" cy="2051185"/>
            </a:xfrm>
            <a:custGeom>
              <a:avLst/>
              <a:gdLst/>
              <a:ahLst/>
              <a:cxnLst/>
              <a:rect r="r" b="b" t="t" l="l"/>
              <a:pathLst>
                <a:path h="2051185" w="5439065">
                  <a:moveTo>
                    <a:pt x="0" y="0"/>
                  </a:moveTo>
                  <a:lnTo>
                    <a:pt x="5439065" y="0"/>
                  </a:lnTo>
                  <a:lnTo>
                    <a:pt x="5439065" y="2051185"/>
                  </a:lnTo>
                  <a:lnTo>
                    <a:pt x="0" y="2051185"/>
                  </a:ln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0" y="-38100"/>
              <a:ext cx="5439065" cy="20892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17971" y="6725918"/>
            <a:ext cx="17381360" cy="3252766"/>
            <a:chOff x="0" y="0"/>
            <a:chExt cx="23175147" cy="4337021"/>
          </a:xfrm>
        </p:grpSpPr>
        <p:sp>
          <p:nvSpPr>
            <p:cNvPr name="Freeform 6" id="6"/>
            <p:cNvSpPr/>
            <p:nvPr/>
          </p:nvSpPr>
          <p:spPr>
            <a:xfrm flipH="false" flipV="false" rot="0">
              <a:off x="321270" y="261035"/>
              <a:ext cx="3903037" cy="3903037"/>
            </a:xfrm>
            <a:custGeom>
              <a:avLst/>
              <a:gdLst/>
              <a:ahLst/>
              <a:cxnLst/>
              <a:rect r="r" b="b" t="t" l="l"/>
              <a:pathLst>
                <a:path h="3903037" w="3903037">
                  <a:moveTo>
                    <a:pt x="0" y="0"/>
                  </a:moveTo>
                  <a:lnTo>
                    <a:pt x="3903036" y="0"/>
                  </a:lnTo>
                  <a:lnTo>
                    <a:pt x="3903036" y="3903036"/>
                  </a:lnTo>
                  <a:lnTo>
                    <a:pt x="0" y="3903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5011706" y="145237"/>
              <a:ext cx="4002689" cy="4002689"/>
            </a:xfrm>
            <a:custGeom>
              <a:avLst/>
              <a:gdLst/>
              <a:ahLst/>
              <a:cxnLst/>
              <a:rect r="r" b="b" t="t" l="l"/>
              <a:pathLst>
                <a:path h="4002689" w="4002689">
                  <a:moveTo>
                    <a:pt x="0" y="0"/>
                  </a:moveTo>
                  <a:lnTo>
                    <a:pt x="4002689" y="0"/>
                  </a:lnTo>
                  <a:lnTo>
                    <a:pt x="4002689" y="4002689"/>
                  </a:lnTo>
                  <a:lnTo>
                    <a:pt x="0" y="4002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0">
              <a:off x="9509286" y="295587"/>
              <a:ext cx="4041434" cy="4041434"/>
            </a:xfrm>
            <a:custGeom>
              <a:avLst/>
              <a:gdLst/>
              <a:ahLst/>
              <a:cxnLst/>
              <a:rect r="r" b="b" t="t" l="l"/>
              <a:pathLst>
                <a:path h="4041434" w="4041434">
                  <a:moveTo>
                    <a:pt x="0" y="0"/>
                  </a:moveTo>
                  <a:lnTo>
                    <a:pt x="4041434" y="0"/>
                  </a:lnTo>
                  <a:lnTo>
                    <a:pt x="4041434" y="4041434"/>
                  </a:lnTo>
                  <a:lnTo>
                    <a:pt x="0" y="4041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4427020" y="145237"/>
              <a:ext cx="3967268" cy="3967268"/>
            </a:xfrm>
            <a:custGeom>
              <a:avLst/>
              <a:gdLst/>
              <a:ahLst/>
              <a:cxnLst/>
              <a:rect r="r" b="b" t="t" l="l"/>
              <a:pathLst>
                <a:path h="3967268" w="3967268">
                  <a:moveTo>
                    <a:pt x="0" y="0"/>
                  </a:moveTo>
                  <a:lnTo>
                    <a:pt x="3967269" y="0"/>
                  </a:lnTo>
                  <a:lnTo>
                    <a:pt x="3967269" y="3967268"/>
                  </a:lnTo>
                  <a:lnTo>
                    <a:pt x="0" y="3967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19181689" y="0"/>
              <a:ext cx="3967268" cy="3967268"/>
            </a:xfrm>
            <a:custGeom>
              <a:avLst/>
              <a:gdLst/>
              <a:ahLst/>
              <a:cxnLst/>
              <a:rect r="r" b="b" t="t" l="l"/>
              <a:pathLst>
                <a:path h="3967268" w="3967268">
                  <a:moveTo>
                    <a:pt x="0" y="0"/>
                  </a:moveTo>
                  <a:lnTo>
                    <a:pt x="3967268" y="0"/>
                  </a:lnTo>
                  <a:lnTo>
                    <a:pt x="3967268" y="3967268"/>
                  </a:lnTo>
                  <a:lnTo>
                    <a:pt x="0" y="3967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1" id="11"/>
            <p:cNvSpPr txBox="true"/>
            <p:nvPr/>
          </p:nvSpPr>
          <p:spPr>
            <a:xfrm rot="0">
              <a:off x="0" y="1426637"/>
              <a:ext cx="4545576" cy="507171"/>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ea typeface="League Spartan"/>
                  <a:cs typeface="League Spartan"/>
                  <a:sym typeface="League Spartan"/>
                </a:rPr>
                <a:t>Vanshika Mittal</a:t>
              </a:r>
            </a:p>
          </p:txBody>
        </p:sp>
        <p:sp>
          <p:nvSpPr>
            <p:cNvPr name="TextBox 12" id="12"/>
            <p:cNvSpPr txBox="true"/>
            <p:nvPr/>
          </p:nvSpPr>
          <p:spPr>
            <a:xfrm rot="0">
              <a:off x="4835103" y="1304483"/>
              <a:ext cx="4384655" cy="507171"/>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ea typeface="League Spartan"/>
                  <a:cs typeface="League Spartan"/>
                  <a:sym typeface="League Spartan"/>
                </a:rPr>
                <a:t>Ishita Suchdeva</a:t>
              </a:r>
            </a:p>
          </p:txBody>
        </p:sp>
        <p:sp>
          <p:nvSpPr>
            <p:cNvPr name="TextBox 13" id="13"/>
            <p:cNvSpPr txBox="true"/>
            <p:nvPr/>
          </p:nvSpPr>
          <p:spPr>
            <a:xfrm rot="0">
              <a:off x="9584278" y="1426637"/>
              <a:ext cx="3891450" cy="507171"/>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ea typeface="League Spartan"/>
                  <a:cs typeface="League Spartan"/>
                  <a:sym typeface="League Spartan"/>
                </a:rPr>
                <a:t>Selina Varshney</a:t>
              </a:r>
            </a:p>
          </p:txBody>
        </p:sp>
        <p:sp>
          <p:nvSpPr>
            <p:cNvPr name="TextBox 14" id="14"/>
            <p:cNvSpPr txBox="true"/>
            <p:nvPr/>
          </p:nvSpPr>
          <p:spPr>
            <a:xfrm rot="0">
              <a:off x="14545141" y="1426637"/>
              <a:ext cx="3876853" cy="507171"/>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ea typeface="League Spartan"/>
                  <a:cs typeface="League Spartan"/>
                  <a:sym typeface="League Spartan"/>
                </a:rPr>
                <a:t>Vanshika Narang</a:t>
              </a:r>
            </a:p>
          </p:txBody>
        </p:sp>
        <p:sp>
          <p:nvSpPr>
            <p:cNvPr name="TextBox 15" id="15"/>
            <p:cNvSpPr txBox="true"/>
            <p:nvPr/>
          </p:nvSpPr>
          <p:spPr>
            <a:xfrm rot="0">
              <a:off x="641127" y="2278204"/>
              <a:ext cx="3164079" cy="968599"/>
            </a:xfrm>
            <a:prstGeom prst="rect">
              <a:avLst/>
            </a:prstGeom>
          </p:spPr>
          <p:txBody>
            <a:bodyPr anchor="t" rtlCol="false" tIns="0" lIns="0" bIns="0" rIns="0">
              <a:spAutoFit/>
            </a:bodyPr>
            <a:lstStyle/>
            <a:p>
              <a:pPr algn="ctr">
                <a:lnSpc>
                  <a:spcPts val="2964"/>
                </a:lnSpc>
              </a:pPr>
              <a:r>
                <a:rPr lang="en-US" sz="2117">
                  <a:solidFill>
                    <a:srgbClr val="000000"/>
                  </a:solidFill>
                  <a:latin typeface="Montserrat Semi-Bold Italics"/>
                  <a:ea typeface="Montserrat Semi-Bold Italics"/>
                  <a:cs typeface="Montserrat Semi-Bold Italics"/>
                  <a:sym typeface="Montserrat Semi-Bold Italics"/>
                </a:rPr>
                <a:t>102103484</a:t>
              </a:r>
            </a:p>
            <a:p>
              <a:pPr algn="ctr">
                <a:lnSpc>
                  <a:spcPts val="2964"/>
                </a:lnSpc>
                <a:spcBef>
                  <a:spcPct val="0"/>
                </a:spcBef>
              </a:pPr>
              <a:r>
                <a:rPr lang="en-US" sz="2117">
                  <a:solidFill>
                    <a:srgbClr val="000000"/>
                  </a:solidFill>
                  <a:latin typeface="Montserrat Semi-Bold Italics"/>
                  <a:ea typeface="Montserrat Semi-Bold Italics"/>
                  <a:cs typeface="Montserrat Semi-Bold Italics"/>
                  <a:sym typeface="Montserrat Semi-Bold Italics"/>
                </a:rPr>
                <a:t>CO18</a:t>
              </a:r>
            </a:p>
          </p:txBody>
        </p:sp>
        <p:sp>
          <p:nvSpPr>
            <p:cNvPr name="TextBox 16" id="16"/>
            <p:cNvSpPr txBox="true"/>
            <p:nvPr/>
          </p:nvSpPr>
          <p:spPr>
            <a:xfrm rot="0">
              <a:off x="19298294" y="1304483"/>
              <a:ext cx="3876853" cy="507171"/>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ea typeface="League Spartan"/>
                  <a:cs typeface="League Spartan"/>
                  <a:sym typeface="League Spartan"/>
                </a:rPr>
                <a:t>Aarushi Kamboj</a:t>
              </a:r>
            </a:p>
          </p:txBody>
        </p:sp>
        <p:sp>
          <p:nvSpPr>
            <p:cNvPr name="TextBox 17" id="17"/>
            <p:cNvSpPr txBox="true"/>
            <p:nvPr/>
          </p:nvSpPr>
          <p:spPr>
            <a:xfrm rot="0">
              <a:off x="5431011" y="2108481"/>
              <a:ext cx="3164079" cy="968599"/>
            </a:xfrm>
            <a:prstGeom prst="rect">
              <a:avLst/>
            </a:prstGeom>
          </p:spPr>
          <p:txBody>
            <a:bodyPr anchor="t" rtlCol="false" tIns="0" lIns="0" bIns="0" rIns="0">
              <a:spAutoFit/>
            </a:bodyPr>
            <a:lstStyle/>
            <a:p>
              <a:pPr algn="ctr">
                <a:lnSpc>
                  <a:spcPts val="2964"/>
                </a:lnSpc>
              </a:pPr>
              <a:r>
                <a:rPr lang="en-US" sz="2117">
                  <a:solidFill>
                    <a:srgbClr val="000000"/>
                  </a:solidFill>
                  <a:latin typeface="Montserrat Semi-Bold Italics"/>
                  <a:ea typeface="Montserrat Semi-Bold Italics"/>
                  <a:cs typeface="Montserrat Semi-Bold Italics"/>
                  <a:sym typeface="Montserrat Semi-Bold Italics"/>
                </a:rPr>
                <a:t>102103493</a:t>
              </a:r>
            </a:p>
            <a:p>
              <a:pPr algn="ctr">
                <a:lnSpc>
                  <a:spcPts val="2964"/>
                </a:lnSpc>
                <a:spcBef>
                  <a:spcPct val="0"/>
                </a:spcBef>
              </a:pPr>
              <a:r>
                <a:rPr lang="en-US" sz="2117">
                  <a:solidFill>
                    <a:srgbClr val="000000"/>
                  </a:solidFill>
                  <a:latin typeface="Montserrat Semi-Bold Italics"/>
                  <a:ea typeface="Montserrat Semi-Bold Italics"/>
                  <a:cs typeface="Montserrat Semi-Bold Italics"/>
                  <a:sym typeface="Montserrat Semi-Bold Italics"/>
                </a:rPr>
                <a:t>CO18</a:t>
              </a:r>
            </a:p>
          </p:txBody>
        </p:sp>
        <p:sp>
          <p:nvSpPr>
            <p:cNvPr name="TextBox 18" id="18"/>
            <p:cNvSpPr txBox="true"/>
            <p:nvPr/>
          </p:nvSpPr>
          <p:spPr>
            <a:xfrm rot="0">
              <a:off x="19715089" y="2090771"/>
              <a:ext cx="3164079" cy="968599"/>
            </a:xfrm>
            <a:prstGeom prst="rect">
              <a:avLst/>
            </a:prstGeom>
          </p:spPr>
          <p:txBody>
            <a:bodyPr anchor="t" rtlCol="false" tIns="0" lIns="0" bIns="0" rIns="0">
              <a:spAutoFit/>
            </a:bodyPr>
            <a:lstStyle/>
            <a:p>
              <a:pPr algn="ctr">
                <a:lnSpc>
                  <a:spcPts val="2964"/>
                </a:lnSpc>
              </a:pPr>
              <a:r>
                <a:rPr lang="en-US" sz="2117">
                  <a:solidFill>
                    <a:srgbClr val="000000"/>
                  </a:solidFill>
                  <a:latin typeface="Montserrat Semi-Bold Italics"/>
                  <a:ea typeface="Montserrat Semi-Bold Italics"/>
                  <a:cs typeface="Montserrat Semi-Bold Italics"/>
                  <a:sym typeface="Montserrat Semi-Bold Italics"/>
                </a:rPr>
                <a:t>102103237 </a:t>
              </a:r>
            </a:p>
            <a:p>
              <a:pPr algn="ctr">
                <a:lnSpc>
                  <a:spcPts val="2964"/>
                </a:lnSpc>
                <a:spcBef>
                  <a:spcPct val="0"/>
                </a:spcBef>
              </a:pPr>
              <a:r>
                <a:rPr lang="en-US" sz="2117">
                  <a:solidFill>
                    <a:srgbClr val="000000"/>
                  </a:solidFill>
                  <a:latin typeface="Montserrat Semi-Bold Italics"/>
                  <a:ea typeface="Montserrat Semi-Bold Italics"/>
                  <a:cs typeface="Montserrat Semi-Bold Italics"/>
                  <a:sym typeface="Montserrat Semi-Bold Italics"/>
                </a:rPr>
                <a:t>3CO9</a:t>
              </a:r>
            </a:p>
          </p:txBody>
        </p:sp>
        <p:sp>
          <p:nvSpPr>
            <p:cNvPr name="TextBox 19" id="19"/>
            <p:cNvSpPr txBox="true"/>
            <p:nvPr/>
          </p:nvSpPr>
          <p:spPr>
            <a:xfrm rot="0">
              <a:off x="14828615" y="2174453"/>
              <a:ext cx="3164079" cy="968599"/>
            </a:xfrm>
            <a:prstGeom prst="rect">
              <a:avLst/>
            </a:prstGeom>
          </p:spPr>
          <p:txBody>
            <a:bodyPr anchor="t" rtlCol="false" tIns="0" lIns="0" bIns="0" rIns="0">
              <a:spAutoFit/>
            </a:bodyPr>
            <a:lstStyle/>
            <a:p>
              <a:pPr algn="ctr">
                <a:lnSpc>
                  <a:spcPts val="2964"/>
                </a:lnSpc>
              </a:pPr>
              <a:r>
                <a:rPr lang="en-US" sz="2117">
                  <a:solidFill>
                    <a:srgbClr val="000000"/>
                  </a:solidFill>
                  <a:latin typeface="Montserrat Semi-Bold Italics"/>
                  <a:ea typeface="Montserrat Semi-Bold Italics"/>
                  <a:cs typeface="Montserrat Semi-Bold Italics"/>
                  <a:sym typeface="Montserrat Semi-Bold Italics"/>
                </a:rPr>
                <a:t>102103510</a:t>
              </a:r>
            </a:p>
            <a:p>
              <a:pPr algn="ctr">
                <a:lnSpc>
                  <a:spcPts val="2964"/>
                </a:lnSpc>
                <a:spcBef>
                  <a:spcPct val="0"/>
                </a:spcBef>
              </a:pPr>
              <a:r>
                <a:rPr lang="en-US" sz="2117">
                  <a:solidFill>
                    <a:srgbClr val="000000"/>
                  </a:solidFill>
                  <a:latin typeface="Montserrat Semi-Bold Italics"/>
                  <a:ea typeface="Montserrat Semi-Bold Italics"/>
                  <a:cs typeface="Montserrat Semi-Bold Italics"/>
                  <a:sym typeface="Montserrat Semi-Bold Italics"/>
                </a:rPr>
                <a:t>CO18</a:t>
              </a:r>
            </a:p>
          </p:txBody>
        </p:sp>
        <p:sp>
          <p:nvSpPr>
            <p:cNvPr name="TextBox 20" id="20"/>
            <p:cNvSpPr txBox="true"/>
            <p:nvPr/>
          </p:nvSpPr>
          <p:spPr>
            <a:xfrm rot="0">
              <a:off x="9947963" y="2278204"/>
              <a:ext cx="3164079" cy="968599"/>
            </a:xfrm>
            <a:prstGeom prst="rect">
              <a:avLst/>
            </a:prstGeom>
          </p:spPr>
          <p:txBody>
            <a:bodyPr anchor="t" rtlCol="false" tIns="0" lIns="0" bIns="0" rIns="0">
              <a:spAutoFit/>
            </a:bodyPr>
            <a:lstStyle/>
            <a:p>
              <a:pPr algn="ctr">
                <a:lnSpc>
                  <a:spcPts val="2964"/>
                </a:lnSpc>
              </a:pPr>
              <a:r>
                <a:rPr lang="en-US" sz="2117">
                  <a:solidFill>
                    <a:srgbClr val="000000"/>
                  </a:solidFill>
                  <a:latin typeface="Montserrat Semi-Bold Italics"/>
                  <a:ea typeface="Montserrat Semi-Bold Italics"/>
                  <a:cs typeface="Montserrat Semi-Bold Italics"/>
                  <a:sym typeface="Montserrat Semi-Bold Italics"/>
                </a:rPr>
                <a:t>102103496</a:t>
              </a:r>
            </a:p>
            <a:p>
              <a:pPr algn="ctr">
                <a:lnSpc>
                  <a:spcPts val="2964"/>
                </a:lnSpc>
                <a:spcBef>
                  <a:spcPct val="0"/>
                </a:spcBef>
              </a:pPr>
              <a:r>
                <a:rPr lang="en-US" sz="2117">
                  <a:solidFill>
                    <a:srgbClr val="000000"/>
                  </a:solidFill>
                  <a:latin typeface="Montserrat Semi-Bold Italics"/>
                  <a:ea typeface="Montserrat Semi-Bold Italics"/>
                  <a:cs typeface="Montserrat Semi-Bold Italics"/>
                  <a:sym typeface="Montserrat Semi-Bold Italics"/>
                </a:rPr>
                <a:t>CO18</a:t>
              </a:r>
            </a:p>
          </p:txBody>
        </p:sp>
      </p:grpSp>
      <p:sp>
        <p:nvSpPr>
          <p:cNvPr name="Freeform 21" id="21"/>
          <p:cNvSpPr/>
          <p:nvPr/>
        </p:nvSpPr>
        <p:spPr>
          <a:xfrm flipH="false" flipV="false" rot="0">
            <a:off x="0" y="0"/>
            <a:ext cx="18945703" cy="4653824"/>
          </a:xfrm>
          <a:custGeom>
            <a:avLst/>
            <a:gdLst/>
            <a:ahLst/>
            <a:cxnLst/>
            <a:rect r="r" b="b" t="t" l="l"/>
            <a:pathLst>
              <a:path h="4653824" w="18945703">
                <a:moveTo>
                  <a:pt x="0" y="0"/>
                </a:moveTo>
                <a:lnTo>
                  <a:pt x="18945703" y="0"/>
                </a:lnTo>
                <a:lnTo>
                  <a:pt x="18945703" y="4653824"/>
                </a:lnTo>
                <a:lnTo>
                  <a:pt x="0" y="4653824"/>
                </a:lnTo>
                <a:lnTo>
                  <a:pt x="0" y="0"/>
                </a:lnTo>
                <a:close/>
              </a:path>
            </a:pathLst>
          </a:custGeom>
          <a:blipFill>
            <a:blip r:embed="rId4"/>
            <a:stretch>
              <a:fillRect l="-19054" t="0" r="-11085" b="0"/>
            </a:stretch>
          </a:blipFill>
        </p:spPr>
      </p:sp>
      <p:sp>
        <p:nvSpPr>
          <p:cNvPr name="Freeform 22" id="22"/>
          <p:cNvSpPr/>
          <p:nvPr/>
        </p:nvSpPr>
        <p:spPr>
          <a:xfrm flipH="false" flipV="false" rot="0">
            <a:off x="11602859" y="306872"/>
            <a:ext cx="7801013" cy="4836628"/>
          </a:xfrm>
          <a:custGeom>
            <a:avLst/>
            <a:gdLst/>
            <a:ahLst/>
            <a:cxnLst/>
            <a:rect r="r" b="b" t="t" l="l"/>
            <a:pathLst>
              <a:path h="4836628" w="7801013">
                <a:moveTo>
                  <a:pt x="0" y="0"/>
                </a:moveTo>
                <a:lnTo>
                  <a:pt x="7801014" y="0"/>
                </a:lnTo>
                <a:lnTo>
                  <a:pt x="7801014" y="4836628"/>
                </a:lnTo>
                <a:lnTo>
                  <a:pt x="0" y="4836628"/>
                </a:lnTo>
                <a:lnTo>
                  <a:pt x="0" y="0"/>
                </a:lnTo>
                <a:close/>
              </a:path>
            </a:pathLst>
          </a:custGeom>
          <a:blipFill>
            <a:blip r:embed="rId5"/>
            <a:stretch>
              <a:fillRect l="0" t="0" r="0" b="0"/>
            </a:stretch>
          </a:blipFill>
        </p:spPr>
      </p:sp>
      <p:sp>
        <p:nvSpPr>
          <p:cNvPr name="TextBox 23" id="23"/>
          <p:cNvSpPr txBox="true"/>
          <p:nvPr/>
        </p:nvSpPr>
        <p:spPr>
          <a:xfrm rot="0">
            <a:off x="5190043" y="4882424"/>
            <a:ext cx="7637215" cy="1691094"/>
          </a:xfrm>
          <a:prstGeom prst="rect">
            <a:avLst/>
          </a:prstGeom>
        </p:spPr>
        <p:txBody>
          <a:bodyPr anchor="t" rtlCol="false" tIns="0" lIns="0" bIns="0" rIns="0">
            <a:spAutoFit/>
          </a:bodyPr>
          <a:lstStyle/>
          <a:p>
            <a:pPr algn="ctr">
              <a:lnSpc>
                <a:spcPts val="4382"/>
              </a:lnSpc>
            </a:pPr>
            <a:r>
              <a:rPr lang="en-US" sz="4382">
                <a:solidFill>
                  <a:srgbClr val="000000"/>
                </a:solidFill>
                <a:latin typeface="Roboto Bold"/>
                <a:ea typeface="Roboto Bold"/>
                <a:cs typeface="Roboto Bold"/>
                <a:sym typeface="Roboto Bold"/>
              </a:rPr>
              <a:t>CPG -160</a:t>
            </a:r>
          </a:p>
          <a:p>
            <a:pPr algn="ctr">
              <a:lnSpc>
                <a:spcPts val="4382"/>
              </a:lnSpc>
            </a:pPr>
          </a:p>
          <a:p>
            <a:pPr algn="ctr">
              <a:lnSpc>
                <a:spcPts val="4382"/>
              </a:lnSpc>
            </a:pPr>
            <a:r>
              <a:rPr lang="en-US" sz="4382">
                <a:solidFill>
                  <a:srgbClr val="000000"/>
                </a:solidFill>
                <a:latin typeface="Roboto Bold"/>
                <a:ea typeface="Roboto Bold"/>
                <a:cs typeface="Roboto Bold"/>
                <a:sym typeface="Roboto Bold"/>
              </a:rPr>
              <a:t>Mentor Name: Anurag Tiwari</a:t>
            </a:r>
          </a:p>
        </p:txBody>
      </p:sp>
      <p:sp>
        <p:nvSpPr>
          <p:cNvPr name="TextBox 24" id="24"/>
          <p:cNvSpPr txBox="true"/>
          <p:nvPr/>
        </p:nvSpPr>
        <p:spPr>
          <a:xfrm rot="0">
            <a:off x="398227" y="525337"/>
            <a:ext cx="12608929" cy="3509746"/>
          </a:xfrm>
          <a:prstGeom prst="rect">
            <a:avLst/>
          </a:prstGeom>
        </p:spPr>
        <p:txBody>
          <a:bodyPr anchor="t" rtlCol="false" tIns="0" lIns="0" bIns="0" rIns="0">
            <a:spAutoFit/>
          </a:bodyPr>
          <a:lstStyle/>
          <a:p>
            <a:pPr algn="l">
              <a:lnSpc>
                <a:spcPts val="6966"/>
              </a:lnSpc>
            </a:pPr>
            <a:r>
              <a:rPr lang="en-US" sz="5710" spc="1010">
                <a:solidFill>
                  <a:srgbClr val="000000"/>
                </a:solidFill>
                <a:latin typeface="Kollektif Bold"/>
                <a:ea typeface="Kollektif Bold"/>
                <a:cs typeface="Kollektif Bold"/>
                <a:sym typeface="Kollektif Bold"/>
              </a:rPr>
              <a:t>GRAPH-BASED MANIFOLD LEARNING FOR MOTOR IMAGERY CLASSIFICATION USING EEG SIGNALS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82319" y="2081579"/>
            <a:ext cx="13190639" cy="6479026"/>
          </a:xfrm>
          <a:prstGeom prst="rect">
            <a:avLst/>
          </a:prstGeom>
        </p:spPr>
        <p:txBody>
          <a:bodyPr anchor="t" rtlCol="false" tIns="0" lIns="0" bIns="0" rIns="0">
            <a:spAutoFit/>
          </a:bodyPr>
          <a:lstStyle/>
          <a:p>
            <a:pPr algn="l">
              <a:lnSpc>
                <a:spcPts val="4703"/>
              </a:lnSpc>
              <a:spcBef>
                <a:spcPct val="0"/>
              </a:spcBef>
            </a:pPr>
            <a:r>
              <a:rPr lang="en-US" sz="3359">
                <a:solidFill>
                  <a:srgbClr val="18072B"/>
                </a:solidFill>
                <a:latin typeface="Roboto Bold"/>
                <a:ea typeface="Roboto Bold"/>
                <a:cs typeface="Roboto Bold"/>
                <a:sym typeface="Roboto Bold"/>
              </a:rPr>
              <a:t>· The classification framework will be capable of accurately identifying and classifying different motor imagery tasks from EEG signals.</a:t>
            </a:r>
          </a:p>
          <a:p>
            <a:pPr algn="l">
              <a:lnSpc>
                <a:spcPts val="4703"/>
              </a:lnSpc>
              <a:spcBef>
                <a:spcPct val="0"/>
              </a:spcBef>
            </a:pPr>
          </a:p>
          <a:p>
            <a:pPr algn="l">
              <a:lnSpc>
                <a:spcPts val="4703"/>
              </a:lnSpc>
              <a:spcBef>
                <a:spcPct val="0"/>
              </a:spcBef>
            </a:pPr>
            <a:r>
              <a:rPr lang="en-US" sz="3359">
                <a:solidFill>
                  <a:srgbClr val="18072B"/>
                </a:solidFill>
                <a:latin typeface="Roboto Bold"/>
                <a:ea typeface="Roboto Bold"/>
                <a:cs typeface="Roboto Bold"/>
                <a:sym typeface="Roboto Bold"/>
              </a:rPr>
              <a:t>· A software design or prototype implementing the classification framework will be produced, providing a user-friendly interface.</a:t>
            </a:r>
          </a:p>
          <a:p>
            <a:pPr algn="l">
              <a:lnSpc>
                <a:spcPts val="4703"/>
              </a:lnSpc>
              <a:spcBef>
                <a:spcPct val="0"/>
              </a:spcBef>
            </a:pPr>
          </a:p>
          <a:p>
            <a:pPr algn="l">
              <a:lnSpc>
                <a:spcPts val="4703"/>
              </a:lnSpc>
              <a:spcBef>
                <a:spcPct val="0"/>
              </a:spcBef>
            </a:pPr>
            <a:r>
              <a:rPr lang="en-US" sz="3359">
                <a:solidFill>
                  <a:srgbClr val="18072B"/>
                </a:solidFill>
                <a:latin typeface="Roboto Bold"/>
                <a:ea typeface="Roboto Bold"/>
                <a:cs typeface="Roboto Bold"/>
                <a:sym typeface="Roboto Bold"/>
              </a:rPr>
              <a:t>· The project will involve the development of new algorithms, techniques, and methodology for processing EEG signals. These algorithms will be novel adaptations and extensions of existing methods to increase accuracy, efficiency, and interpretability.</a:t>
            </a:r>
          </a:p>
        </p:txBody>
      </p:sp>
      <p:sp>
        <p:nvSpPr>
          <p:cNvPr name="Freeform 3" id="3"/>
          <p:cNvSpPr/>
          <p:nvPr/>
        </p:nvSpPr>
        <p:spPr>
          <a:xfrm flipH="false" flipV="false" rot="0">
            <a:off x="-1003901" y="1119749"/>
            <a:ext cx="7500301" cy="177280"/>
          </a:xfrm>
          <a:custGeom>
            <a:avLst/>
            <a:gdLst/>
            <a:ahLst/>
            <a:cxnLst/>
            <a:rect r="r" b="b" t="t" l="l"/>
            <a:pathLst>
              <a:path h="177280" w="7500301">
                <a:moveTo>
                  <a:pt x="0" y="0"/>
                </a:moveTo>
                <a:lnTo>
                  <a:pt x="7500301" y="0"/>
                </a:lnTo>
                <a:lnTo>
                  <a:pt x="7500301" y="177280"/>
                </a:lnTo>
                <a:lnTo>
                  <a:pt x="0" y="177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04231" y="387138"/>
            <a:ext cx="5183769" cy="4114800"/>
          </a:xfrm>
          <a:custGeom>
            <a:avLst/>
            <a:gdLst/>
            <a:ahLst/>
            <a:cxnLst/>
            <a:rect r="r" b="b" t="t" l="l"/>
            <a:pathLst>
              <a:path h="4114800" w="5183769">
                <a:moveTo>
                  <a:pt x="0" y="0"/>
                </a:moveTo>
                <a:lnTo>
                  <a:pt x="5183769" y="0"/>
                </a:lnTo>
                <a:lnTo>
                  <a:pt x="51837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19706" y="368088"/>
            <a:ext cx="5876694" cy="751662"/>
          </a:xfrm>
          <a:prstGeom prst="rect">
            <a:avLst/>
          </a:prstGeom>
        </p:spPr>
        <p:txBody>
          <a:bodyPr anchor="t" rtlCol="false" tIns="0" lIns="0" bIns="0" rIns="0">
            <a:spAutoFit/>
          </a:bodyPr>
          <a:lstStyle/>
          <a:p>
            <a:pPr algn="l">
              <a:lnSpc>
                <a:spcPts val="5839"/>
              </a:lnSpc>
            </a:pPr>
            <a:r>
              <a:rPr lang="en-US" sz="4825">
                <a:solidFill>
                  <a:srgbClr val="18072B"/>
                </a:solidFill>
                <a:latin typeface="Roboto Bold"/>
                <a:ea typeface="Roboto Bold"/>
                <a:cs typeface="Roboto Bold"/>
                <a:sym typeface="Roboto Bold"/>
              </a:rPr>
              <a:t>Project Outcomes</a:t>
            </a:r>
          </a:p>
        </p:txBody>
      </p:sp>
      <p:sp>
        <p:nvSpPr>
          <p:cNvPr name="Freeform 6" id="6"/>
          <p:cNvSpPr/>
          <p:nvPr/>
        </p:nvSpPr>
        <p:spPr>
          <a:xfrm flipH="false" flipV="false" rot="0">
            <a:off x="0" y="4079277"/>
            <a:ext cx="18561117" cy="11069175"/>
          </a:xfrm>
          <a:custGeom>
            <a:avLst/>
            <a:gdLst/>
            <a:ahLst/>
            <a:cxnLst/>
            <a:rect r="r" b="b" t="t" l="l"/>
            <a:pathLst>
              <a:path h="11069175" w="18561117">
                <a:moveTo>
                  <a:pt x="0" y="0"/>
                </a:moveTo>
                <a:lnTo>
                  <a:pt x="18561117" y="0"/>
                </a:lnTo>
                <a:lnTo>
                  <a:pt x="18561117" y="11069175"/>
                </a:lnTo>
                <a:lnTo>
                  <a:pt x="0" y="11069175"/>
                </a:lnTo>
                <a:lnTo>
                  <a:pt x="0" y="0"/>
                </a:lnTo>
                <a:close/>
              </a:path>
            </a:pathLst>
          </a:custGeom>
          <a:blipFill>
            <a:blip r:embed="rId6">
              <a:alphaModFix amt="43999"/>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005485" y="6940235"/>
            <a:ext cx="3282515" cy="3240738"/>
          </a:xfrm>
          <a:custGeom>
            <a:avLst/>
            <a:gdLst/>
            <a:ahLst/>
            <a:cxnLst/>
            <a:rect r="r" b="b" t="t" l="l"/>
            <a:pathLst>
              <a:path h="3240738" w="3282515">
                <a:moveTo>
                  <a:pt x="0" y="0"/>
                </a:moveTo>
                <a:lnTo>
                  <a:pt x="3282515" y="0"/>
                </a:lnTo>
                <a:lnTo>
                  <a:pt x="3282515" y="3240738"/>
                </a:lnTo>
                <a:lnTo>
                  <a:pt x="0" y="3240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19706" y="368088"/>
            <a:ext cx="5876694" cy="751662"/>
          </a:xfrm>
          <a:prstGeom prst="rect">
            <a:avLst/>
          </a:prstGeom>
        </p:spPr>
        <p:txBody>
          <a:bodyPr anchor="t" rtlCol="false" tIns="0" lIns="0" bIns="0" rIns="0">
            <a:spAutoFit/>
          </a:bodyPr>
          <a:lstStyle/>
          <a:p>
            <a:pPr algn="l">
              <a:lnSpc>
                <a:spcPts val="5839"/>
              </a:lnSpc>
            </a:pPr>
            <a:r>
              <a:rPr lang="en-US" sz="4825">
                <a:solidFill>
                  <a:srgbClr val="18072B"/>
                </a:solidFill>
                <a:latin typeface="Roboto Bold"/>
                <a:ea typeface="Roboto Bold"/>
                <a:cs typeface="Roboto Bold"/>
                <a:sym typeface="Roboto Bold"/>
              </a:rPr>
              <a:t>Work Progress</a:t>
            </a:r>
          </a:p>
        </p:txBody>
      </p:sp>
      <p:sp>
        <p:nvSpPr>
          <p:cNvPr name="Freeform 3" id="3"/>
          <p:cNvSpPr/>
          <p:nvPr/>
        </p:nvSpPr>
        <p:spPr>
          <a:xfrm flipH="false" flipV="false" rot="0">
            <a:off x="-842334" y="1216856"/>
            <a:ext cx="7500301" cy="177280"/>
          </a:xfrm>
          <a:custGeom>
            <a:avLst/>
            <a:gdLst/>
            <a:ahLst/>
            <a:cxnLst/>
            <a:rect r="r" b="b" t="t" l="l"/>
            <a:pathLst>
              <a:path h="177280" w="7500301">
                <a:moveTo>
                  <a:pt x="0" y="0"/>
                </a:moveTo>
                <a:lnTo>
                  <a:pt x="7500302" y="0"/>
                </a:lnTo>
                <a:lnTo>
                  <a:pt x="7500302" y="177280"/>
                </a:lnTo>
                <a:lnTo>
                  <a:pt x="0" y="177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19706" y="9602076"/>
            <a:ext cx="184420" cy="242148"/>
          </a:xfrm>
          <a:prstGeom prst="rect">
            <a:avLst/>
          </a:prstGeom>
        </p:spPr>
        <p:txBody>
          <a:bodyPr anchor="t" rtlCol="false" tIns="0" lIns="0" bIns="0" rIns="0">
            <a:spAutoFit/>
          </a:bodyPr>
          <a:lstStyle/>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r>
              <a:rPr lang="en-US" sz="100">
                <a:solidFill>
                  <a:srgbClr val="18072B"/>
                </a:solidFill>
                <a:latin typeface="Roboto Bold"/>
                <a:ea typeface="Roboto Bold"/>
                <a:cs typeface="Roboto Bold"/>
                <a:sym typeface="Roboto Bold"/>
              </a:rPr>
              <a:t> </a:t>
            </a: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p:txBody>
      </p:sp>
      <p:sp>
        <p:nvSpPr>
          <p:cNvPr name="AutoShape 5" id="5"/>
          <p:cNvSpPr/>
          <p:nvPr/>
        </p:nvSpPr>
        <p:spPr>
          <a:xfrm>
            <a:off x="13297723" y="5143500"/>
            <a:ext cx="0" cy="1004817"/>
          </a:xfrm>
          <a:prstGeom prst="line">
            <a:avLst/>
          </a:prstGeom>
          <a:ln cap="flat" w="38100">
            <a:solidFill>
              <a:srgbClr val="000000"/>
            </a:solidFill>
            <a:prstDash val="solid"/>
            <a:headEnd type="none" len="sm" w="sm"/>
            <a:tailEnd type="arrow" len="sm" w="med"/>
          </a:ln>
        </p:spPr>
      </p:sp>
      <p:sp>
        <p:nvSpPr>
          <p:cNvPr name="Freeform 6" id="6"/>
          <p:cNvSpPr/>
          <p:nvPr/>
        </p:nvSpPr>
        <p:spPr>
          <a:xfrm flipH="false" flipV="false" rot="0">
            <a:off x="0" y="3669928"/>
            <a:ext cx="18288000" cy="4956778"/>
          </a:xfrm>
          <a:custGeom>
            <a:avLst/>
            <a:gdLst/>
            <a:ahLst/>
            <a:cxnLst/>
            <a:rect r="r" b="b" t="t" l="l"/>
            <a:pathLst>
              <a:path h="4956778" w="18288000">
                <a:moveTo>
                  <a:pt x="0" y="0"/>
                </a:moveTo>
                <a:lnTo>
                  <a:pt x="18288000" y="0"/>
                </a:lnTo>
                <a:lnTo>
                  <a:pt x="18288000" y="4956778"/>
                </a:lnTo>
                <a:lnTo>
                  <a:pt x="0" y="4956778"/>
                </a:lnTo>
                <a:lnTo>
                  <a:pt x="0" y="0"/>
                </a:lnTo>
                <a:close/>
              </a:path>
            </a:pathLst>
          </a:custGeom>
          <a:blipFill>
            <a:blip r:embed="rId4"/>
            <a:stretch>
              <a:fillRect l="-2443" t="-346" r="0" b="-346"/>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19706" y="368088"/>
            <a:ext cx="5876694" cy="751662"/>
          </a:xfrm>
          <a:prstGeom prst="rect">
            <a:avLst/>
          </a:prstGeom>
        </p:spPr>
        <p:txBody>
          <a:bodyPr anchor="t" rtlCol="false" tIns="0" lIns="0" bIns="0" rIns="0">
            <a:spAutoFit/>
          </a:bodyPr>
          <a:lstStyle/>
          <a:p>
            <a:pPr algn="l">
              <a:lnSpc>
                <a:spcPts val="5839"/>
              </a:lnSpc>
            </a:pPr>
            <a:r>
              <a:rPr lang="en-US" sz="4825">
                <a:solidFill>
                  <a:srgbClr val="18072B"/>
                </a:solidFill>
                <a:latin typeface="Roboto Bold"/>
                <a:ea typeface="Roboto Bold"/>
                <a:cs typeface="Roboto Bold"/>
                <a:sym typeface="Roboto Bold"/>
              </a:rPr>
              <a:t>Future Plan</a:t>
            </a:r>
          </a:p>
        </p:txBody>
      </p:sp>
      <p:sp>
        <p:nvSpPr>
          <p:cNvPr name="Freeform 3" id="3"/>
          <p:cNvSpPr/>
          <p:nvPr/>
        </p:nvSpPr>
        <p:spPr>
          <a:xfrm flipH="false" flipV="false" rot="0">
            <a:off x="-842334" y="1216856"/>
            <a:ext cx="7500301" cy="177280"/>
          </a:xfrm>
          <a:custGeom>
            <a:avLst/>
            <a:gdLst/>
            <a:ahLst/>
            <a:cxnLst/>
            <a:rect r="r" b="b" t="t" l="l"/>
            <a:pathLst>
              <a:path h="177280" w="7500301">
                <a:moveTo>
                  <a:pt x="0" y="0"/>
                </a:moveTo>
                <a:lnTo>
                  <a:pt x="7500302" y="0"/>
                </a:lnTo>
                <a:lnTo>
                  <a:pt x="7500302" y="177280"/>
                </a:lnTo>
                <a:lnTo>
                  <a:pt x="0" y="177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19706" y="9602076"/>
            <a:ext cx="184420" cy="242148"/>
          </a:xfrm>
          <a:prstGeom prst="rect">
            <a:avLst/>
          </a:prstGeom>
        </p:spPr>
        <p:txBody>
          <a:bodyPr anchor="t" rtlCol="false" tIns="0" lIns="0" bIns="0" rIns="0">
            <a:spAutoFit/>
          </a:bodyPr>
          <a:lstStyle/>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r>
              <a:rPr lang="en-US" sz="100">
                <a:solidFill>
                  <a:srgbClr val="18072B"/>
                </a:solidFill>
                <a:latin typeface="Roboto Bold"/>
                <a:ea typeface="Roboto Bold"/>
                <a:cs typeface="Roboto Bold"/>
                <a:sym typeface="Roboto Bold"/>
              </a:rPr>
              <a:t> </a:t>
            </a: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p:txBody>
      </p:sp>
      <p:sp>
        <p:nvSpPr>
          <p:cNvPr name="TextBox 5" id="5"/>
          <p:cNvSpPr txBox="true"/>
          <p:nvPr/>
        </p:nvSpPr>
        <p:spPr>
          <a:xfrm rot="0">
            <a:off x="9842727" y="2083522"/>
            <a:ext cx="10389753" cy="3166888"/>
          </a:xfrm>
          <a:prstGeom prst="rect">
            <a:avLst/>
          </a:prstGeom>
        </p:spPr>
        <p:txBody>
          <a:bodyPr anchor="t" rtlCol="false" tIns="0" lIns="0" bIns="0" rIns="0">
            <a:spAutoFit/>
          </a:bodyPr>
          <a:lstStyle/>
          <a:p>
            <a:pPr algn="l">
              <a:lnSpc>
                <a:spcPts val="5040"/>
              </a:lnSpc>
            </a:pPr>
            <a:r>
              <a:rPr lang="en-US" sz="3600">
                <a:solidFill>
                  <a:srgbClr val="18072B"/>
                </a:solidFill>
                <a:latin typeface="Roboto Bold"/>
                <a:ea typeface="Roboto Bold"/>
                <a:cs typeface="Roboto Bold"/>
                <a:sym typeface="Roboto Bold"/>
              </a:rPr>
              <a:t>Regularization and Optimization:</a:t>
            </a:r>
          </a:p>
          <a:p>
            <a:pPr algn="l">
              <a:lnSpc>
                <a:spcPts val="5040"/>
              </a:lnSpc>
            </a:pPr>
            <a:r>
              <a:rPr lang="en-US" sz="3600">
                <a:solidFill>
                  <a:srgbClr val="18072B"/>
                </a:solidFill>
                <a:latin typeface="Roboto Bold"/>
                <a:ea typeface="Roboto Bold"/>
                <a:cs typeface="Roboto Bold"/>
                <a:sym typeface="Roboto Bold"/>
              </a:rPr>
              <a:t>Gradient Clipping</a:t>
            </a:r>
          </a:p>
          <a:p>
            <a:pPr algn="l">
              <a:lnSpc>
                <a:spcPts val="5040"/>
              </a:lnSpc>
            </a:pPr>
            <a:r>
              <a:rPr lang="en-US" sz="3600">
                <a:solidFill>
                  <a:srgbClr val="18072B"/>
                </a:solidFill>
                <a:latin typeface="Roboto Bold"/>
                <a:ea typeface="Roboto Bold"/>
                <a:cs typeface="Roboto Bold"/>
                <a:sym typeface="Roboto Bold"/>
              </a:rPr>
              <a:t>Dropout and Batch Normalization</a:t>
            </a:r>
          </a:p>
          <a:p>
            <a:pPr algn="l">
              <a:lnSpc>
                <a:spcPts val="5040"/>
              </a:lnSpc>
            </a:pPr>
            <a:r>
              <a:rPr lang="en-US" sz="3600">
                <a:solidFill>
                  <a:srgbClr val="18072B"/>
                </a:solidFill>
                <a:latin typeface="Roboto Bold"/>
                <a:ea typeface="Roboto Bold"/>
                <a:cs typeface="Roboto Bold"/>
                <a:sym typeface="Roboto Bold"/>
              </a:rPr>
              <a:t>Learning Rate Scheduling</a:t>
            </a:r>
          </a:p>
          <a:p>
            <a:pPr algn="l">
              <a:lnSpc>
                <a:spcPts val="4954"/>
              </a:lnSpc>
              <a:spcBef>
                <a:spcPct val="0"/>
              </a:spcBef>
            </a:pPr>
          </a:p>
        </p:txBody>
      </p:sp>
      <p:sp>
        <p:nvSpPr>
          <p:cNvPr name="TextBox 6" id="6"/>
          <p:cNvSpPr txBox="true"/>
          <p:nvPr/>
        </p:nvSpPr>
        <p:spPr>
          <a:xfrm rot="0">
            <a:off x="1028700" y="2083522"/>
            <a:ext cx="5706849" cy="3175635"/>
          </a:xfrm>
          <a:prstGeom prst="rect">
            <a:avLst/>
          </a:prstGeom>
        </p:spPr>
        <p:txBody>
          <a:bodyPr anchor="t" rtlCol="false" tIns="0" lIns="0" bIns="0" rIns="0">
            <a:spAutoFit/>
          </a:bodyPr>
          <a:lstStyle/>
          <a:p>
            <a:pPr algn="l">
              <a:lnSpc>
                <a:spcPts val="5040"/>
              </a:lnSpc>
            </a:pPr>
            <a:r>
              <a:rPr lang="en-US" sz="3600">
                <a:solidFill>
                  <a:srgbClr val="18072B"/>
                </a:solidFill>
                <a:latin typeface="Roboto Bold"/>
                <a:ea typeface="Roboto Bold"/>
                <a:cs typeface="Roboto Bold"/>
                <a:sym typeface="Roboto Bold"/>
              </a:rPr>
              <a:t>Multi-Scale Fusion:</a:t>
            </a:r>
            <a:r>
              <a:rPr lang="en-US" sz="3600">
                <a:solidFill>
                  <a:srgbClr val="18072B"/>
                </a:solidFill>
                <a:latin typeface="Roboto Bold"/>
                <a:ea typeface="Roboto Bold"/>
                <a:cs typeface="Roboto Bold"/>
                <a:sym typeface="Roboto Bold"/>
              </a:rPr>
              <a:t> </a:t>
            </a:r>
          </a:p>
          <a:p>
            <a:pPr algn="l">
              <a:lnSpc>
                <a:spcPts val="5040"/>
              </a:lnSpc>
            </a:pPr>
            <a:r>
              <a:rPr lang="en-US" sz="3600">
                <a:solidFill>
                  <a:srgbClr val="18072B"/>
                </a:solidFill>
                <a:latin typeface="Roboto Bold"/>
                <a:ea typeface="Roboto Bold"/>
                <a:cs typeface="Roboto Bold"/>
                <a:sym typeface="Roboto Bold"/>
              </a:rPr>
              <a:t>Feature Pyramid Fusion</a:t>
            </a:r>
          </a:p>
          <a:p>
            <a:pPr algn="l">
              <a:lnSpc>
                <a:spcPts val="5040"/>
              </a:lnSpc>
            </a:pPr>
            <a:r>
              <a:rPr lang="en-US" sz="3600">
                <a:solidFill>
                  <a:srgbClr val="18072B"/>
                </a:solidFill>
                <a:latin typeface="Roboto Bold"/>
                <a:ea typeface="Roboto Bold"/>
                <a:cs typeface="Roboto Bold"/>
                <a:sym typeface="Roboto Bold"/>
              </a:rPr>
              <a:t>Attentional Fusion</a:t>
            </a:r>
          </a:p>
          <a:p>
            <a:pPr algn="l">
              <a:lnSpc>
                <a:spcPts val="5040"/>
              </a:lnSpc>
            </a:pPr>
            <a:r>
              <a:rPr lang="en-US" sz="3600">
                <a:solidFill>
                  <a:srgbClr val="18072B"/>
                </a:solidFill>
                <a:latin typeface="Roboto Bold"/>
                <a:ea typeface="Roboto Bold"/>
                <a:cs typeface="Roboto Bold"/>
                <a:sym typeface="Roboto Bold"/>
              </a:rPr>
              <a:t>Graph Fusion</a:t>
            </a:r>
          </a:p>
          <a:p>
            <a:pPr algn="r">
              <a:lnSpc>
                <a:spcPts val="5040"/>
              </a:lnSpc>
              <a:spcBef>
                <a:spcPct val="0"/>
              </a:spcBef>
            </a:pPr>
          </a:p>
        </p:txBody>
      </p:sp>
      <p:sp>
        <p:nvSpPr>
          <p:cNvPr name="AutoShape 7" id="7"/>
          <p:cNvSpPr/>
          <p:nvPr/>
        </p:nvSpPr>
        <p:spPr>
          <a:xfrm flipV="true">
            <a:off x="6735549" y="3709439"/>
            <a:ext cx="1934167" cy="0"/>
          </a:xfrm>
          <a:prstGeom prst="line">
            <a:avLst/>
          </a:prstGeom>
          <a:ln cap="flat" w="38100">
            <a:solidFill>
              <a:srgbClr val="000000"/>
            </a:solidFill>
            <a:prstDash val="solid"/>
            <a:headEnd type="none" len="sm" w="sm"/>
            <a:tailEnd type="arrow" len="sm" w="med"/>
          </a:ln>
        </p:spPr>
      </p:sp>
      <p:sp>
        <p:nvSpPr>
          <p:cNvPr name="TextBox 8" id="8"/>
          <p:cNvSpPr txBox="true"/>
          <p:nvPr/>
        </p:nvSpPr>
        <p:spPr>
          <a:xfrm rot="0">
            <a:off x="9842727" y="6830960"/>
            <a:ext cx="6871891" cy="1899285"/>
          </a:xfrm>
          <a:prstGeom prst="rect">
            <a:avLst/>
          </a:prstGeom>
        </p:spPr>
        <p:txBody>
          <a:bodyPr anchor="t" rtlCol="false" tIns="0" lIns="0" bIns="0" rIns="0">
            <a:spAutoFit/>
          </a:bodyPr>
          <a:lstStyle/>
          <a:p>
            <a:pPr algn="ctr">
              <a:lnSpc>
                <a:spcPts val="5040"/>
              </a:lnSpc>
            </a:pPr>
            <a:r>
              <a:rPr lang="en-US" sz="3600">
                <a:solidFill>
                  <a:srgbClr val="18072B"/>
                </a:solidFill>
                <a:latin typeface="Roboto Bold"/>
                <a:ea typeface="Roboto Bold"/>
                <a:cs typeface="Roboto Bold"/>
                <a:sym typeface="Roboto Bold"/>
              </a:rPr>
              <a:t>Temporal Attention Mechanisms:</a:t>
            </a:r>
          </a:p>
          <a:p>
            <a:pPr algn="l">
              <a:lnSpc>
                <a:spcPts val="5040"/>
              </a:lnSpc>
            </a:pPr>
            <a:r>
              <a:rPr lang="en-US" sz="3600">
                <a:solidFill>
                  <a:srgbClr val="18072B"/>
                </a:solidFill>
                <a:latin typeface="Roboto Bold"/>
                <a:ea typeface="Roboto Bold"/>
                <a:cs typeface="Roboto Bold"/>
                <a:sym typeface="Roboto Bold"/>
              </a:rPr>
              <a:t> Model Architecture</a:t>
            </a:r>
          </a:p>
          <a:p>
            <a:pPr algn="ctr">
              <a:lnSpc>
                <a:spcPts val="5040"/>
              </a:lnSpc>
              <a:spcBef>
                <a:spcPct val="0"/>
              </a:spcBef>
            </a:pPr>
          </a:p>
        </p:txBody>
      </p:sp>
      <p:sp>
        <p:nvSpPr>
          <p:cNvPr name="AutoShape 9" id="9"/>
          <p:cNvSpPr/>
          <p:nvPr/>
        </p:nvSpPr>
        <p:spPr>
          <a:xfrm>
            <a:off x="13297723" y="5143500"/>
            <a:ext cx="0" cy="1004817"/>
          </a:xfrm>
          <a:prstGeom prst="line">
            <a:avLst/>
          </a:prstGeom>
          <a:ln cap="flat" w="38100">
            <a:solidFill>
              <a:srgbClr val="000000"/>
            </a:solidFill>
            <a:prstDash val="solid"/>
            <a:headEnd type="none" len="sm" w="sm"/>
            <a:tailEnd type="arrow" len="sm" w="med"/>
          </a:ln>
        </p:spPr>
      </p:sp>
      <p:sp>
        <p:nvSpPr>
          <p:cNvPr name="AutoShape 10" id="10"/>
          <p:cNvSpPr/>
          <p:nvPr/>
        </p:nvSpPr>
        <p:spPr>
          <a:xfrm flipH="true">
            <a:off x="6657968" y="7799652"/>
            <a:ext cx="2343161" cy="0"/>
          </a:xfrm>
          <a:prstGeom prst="line">
            <a:avLst/>
          </a:prstGeom>
          <a:ln cap="flat" w="38100">
            <a:solidFill>
              <a:srgbClr val="000000"/>
            </a:solidFill>
            <a:prstDash val="solid"/>
            <a:headEnd type="none" len="sm" w="sm"/>
            <a:tailEnd type="arrow" len="sm" w="med"/>
          </a:ln>
        </p:spPr>
      </p:sp>
      <p:sp>
        <p:nvSpPr>
          <p:cNvPr name="TextBox 11" id="11"/>
          <p:cNvSpPr txBox="true"/>
          <p:nvPr/>
        </p:nvSpPr>
        <p:spPr>
          <a:xfrm rot="0">
            <a:off x="1028700" y="6511872"/>
            <a:ext cx="5459611" cy="2537460"/>
          </a:xfrm>
          <a:prstGeom prst="rect">
            <a:avLst/>
          </a:prstGeom>
        </p:spPr>
        <p:txBody>
          <a:bodyPr anchor="t" rtlCol="false" tIns="0" lIns="0" bIns="0" rIns="0">
            <a:spAutoFit/>
          </a:bodyPr>
          <a:lstStyle/>
          <a:p>
            <a:pPr algn="just">
              <a:lnSpc>
                <a:spcPts val="5040"/>
              </a:lnSpc>
            </a:pPr>
            <a:r>
              <a:rPr lang="en-US" sz="3600">
                <a:solidFill>
                  <a:srgbClr val="18072B"/>
                </a:solidFill>
                <a:latin typeface="Roboto Bold"/>
                <a:ea typeface="Roboto Bold"/>
                <a:cs typeface="Roboto Bold"/>
                <a:sym typeface="Roboto Bold"/>
              </a:rPr>
              <a:t>Training and Optimization:</a:t>
            </a:r>
          </a:p>
          <a:p>
            <a:pPr algn="just">
              <a:lnSpc>
                <a:spcPts val="5040"/>
              </a:lnSpc>
            </a:pPr>
            <a:r>
              <a:rPr lang="en-US" sz="3600">
                <a:solidFill>
                  <a:srgbClr val="18072B"/>
                </a:solidFill>
                <a:latin typeface="Roboto Bold"/>
                <a:ea typeface="Roboto Bold"/>
                <a:cs typeface="Roboto Bold"/>
                <a:sym typeface="Roboto Bold"/>
              </a:rPr>
              <a:t>Interpretability with </a:t>
            </a:r>
          </a:p>
          <a:p>
            <a:pPr algn="just">
              <a:lnSpc>
                <a:spcPts val="5040"/>
              </a:lnSpc>
            </a:pPr>
            <a:r>
              <a:rPr lang="en-US" sz="3600">
                <a:solidFill>
                  <a:srgbClr val="18072B"/>
                </a:solidFill>
                <a:latin typeface="Roboto Bold"/>
                <a:ea typeface="Roboto Bold"/>
                <a:cs typeface="Roboto Bold"/>
                <a:sym typeface="Roboto Bold"/>
              </a:rPr>
              <a:t>Grad-CAM</a:t>
            </a:r>
          </a:p>
          <a:p>
            <a:pPr algn="just">
              <a:lnSpc>
                <a:spcPts val="5040"/>
              </a:lnSpc>
              <a:spcBef>
                <a:spcPct val="0"/>
              </a:spcBef>
            </a:pPr>
            <a:r>
              <a:rPr lang="en-US" sz="3600">
                <a:solidFill>
                  <a:srgbClr val="18072B"/>
                </a:solidFill>
                <a:latin typeface="Roboto Bold"/>
                <a:ea typeface="Roboto Bold"/>
                <a:cs typeface="Roboto Bold"/>
                <a:sym typeface="Roboto Bold"/>
              </a:rPr>
              <a:t> Evaluation</a:t>
            </a:r>
          </a:p>
        </p:txBody>
      </p:sp>
      <p:sp>
        <p:nvSpPr>
          <p:cNvPr name="Freeform 12" id="12"/>
          <p:cNvSpPr/>
          <p:nvPr/>
        </p:nvSpPr>
        <p:spPr>
          <a:xfrm flipH="false" flipV="false" rot="0">
            <a:off x="0" y="4136152"/>
            <a:ext cx="18288000" cy="6616931"/>
          </a:xfrm>
          <a:custGeom>
            <a:avLst/>
            <a:gdLst/>
            <a:ahLst/>
            <a:cxnLst/>
            <a:rect r="r" b="b" t="t" l="l"/>
            <a:pathLst>
              <a:path h="6616931" w="18288000">
                <a:moveTo>
                  <a:pt x="0" y="0"/>
                </a:moveTo>
                <a:lnTo>
                  <a:pt x="18288000" y="0"/>
                </a:lnTo>
                <a:lnTo>
                  <a:pt x="18288000" y="6616931"/>
                </a:lnTo>
                <a:lnTo>
                  <a:pt x="0" y="6616931"/>
                </a:lnTo>
                <a:lnTo>
                  <a:pt x="0" y="0"/>
                </a:lnTo>
                <a:close/>
              </a:path>
            </a:pathLst>
          </a:custGeom>
          <a:blipFill>
            <a:blip r:embed="rId4">
              <a:alphaModFix amt="4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486400" y="4006319"/>
            <a:ext cx="7315200" cy="2274362"/>
          </a:xfrm>
          <a:custGeom>
            <a:avLst/>
            <a:gdLst/>
            <a:ahLst/>
            <a:cxnLst/>
            <a:rect r="r" b="b" t="t" l="l"/>
            <a:pathLst>
              <a:path h="2274362" w="7315200">
                <a:moveTo>
                  <a:pt x="0" y="0"/>
                </a:moveTo>
                <a:lnTo>
                  <a:pt x="7315200" y="0"/>
                </a:lnTo>
                <a:lnTo>
                  <a:pt x="7315200" y="2274362"/>
                </a:lnTo>
                <a:lnTo>
                  <a:pt x="0" y="2274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0670846" y="5682646"/>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84888" y="567915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84888" y="735320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670846" y="7635161"/>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ea typeface="Roboto Bold"/>
                <a:cs typeface="Roboto Bold"/>
                <a:sym typeface="Roboto Bold"/>
              </a:rPr>
              <a:t>1</a:t>
            </a:r>
          </a:p>
        </p:txBody>
      </p:sp>
      <p:sp>
        <p:nvSpPr>
          <p:cNvPr name="Freeform 7" id="7"/>
          <p:cNvSpPr/>
          <p:nvPr/>
        </p:nvSpPr>
        <p:spPr>
          <a:xfrm flipH="false" flipV="false" rot="0">
            <a:off x="10689642" y="735320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464133">
            <a:off x="1048941" y="536102"/>
            <a:ext cx="2829781" cy="3545284"/>
          </a:xfrm>
          <a:custGeom>
            <a:avLst/>
            <a:gdLst/>
            <a:ahLst/>
            <a:cxnLst/>
            <a:rect r="r" b="b" t="t" l="l"/>
            <a:pathLst>
              <a:path h="3545284" w="2829781">
                <a:moveTo>
                  <a:pt x="0" y="0"/>
                </a:moveTo>
                <a:lnTo>
                  <a:pt x="2829781" y="0"/>
                </a:lnTo>
                <a:lnTo>
                  <a:pt x="2829781" y="3545284"/>
                </a:lnTo>
                <a:lnTo>
                  <a:pt x="0" y="35452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32287" y="3978427"/>
            <a:ext cx="18654552" cy="6749556"/>
          </a:xfrm>
          <a:custGeom>
            <a:avLst/>
            <a:gdLst/>
            <a:ahLst/>
            <a:cxnLst/>
            <a:rect r="r" b="b" t="t" l="l"/>
            <a:pathLst>
              <a:path h="6749556" w="18654552">
                <a:moveTo>
                  <a:pt x="0" y="0"/>
                </a:moveTo>
                <a:lnTo>
                  <a:pt x="18654551" y="0"/>
                </a:lnTo>
                <a:lnTo>
                  <a:pt x="18654551" y="6749556"/>
                </a:lnTo>
                <a:lnTo>
                  <a:pt x="0" y="6749556"/>
                </a:lnTo>
                <a:lnTo>
                  <a:pt x="0" y="0"/>
                </a:lnTo>
                <a:close/>
              </a:path>
            </a:pathLst>
          </a:custGeom>
          <a:blipFill>
            <a:blip r:embed="rId8">
              <a:alphaModFix amt="48000"/>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984534" y="1331965"/>
            <a:ext cx="11950058" cy="3061314"/>
          </a:xfrm>
          <a:prstGeom prst="rect">
            <a:avLst/>
          </a:prstGeom>
        </p:spPr>
        <p:txBody>
          <a:bodyPr anchor="t" rtlCol="false" tIns="0" lIns="0" bIns="0" rIns="0">
            <a:spAutoFit/>
          </a:bodyPr>
          <a:lstStyle/>
          <a:p>
            <a:pPr algn="l">
              <a:lnSpc>
                <a:spcPts val="3466"/>
              </a:lnSpc>
            </a:pPr>
          </a:p>
          <a:p>
            <a:pPr algn="l" marL="534527" indent="-267264" lvl="1">
              <a:lnSpc>
                <a:spcPts val="3466"/>
              </a:lnSpc>
              <a:buFont typeface="Arial"/>
              <a:buChar char="•"/>
            </a:pPr>
            <a:r>
              <a:rPr lang="en-US" sz="2475">
                <a:solidFill>
                  <a:srgbClr val="FFFFFF"/>
                </a:solidFill>
                <a:latin typeface="Roboto"/>
                <a:ea typeface="Roboto"/>
                <a:cs typeface="Roboto"/>
                <a:sym typeface="Roboto"/>
              </a:rPr>
              <a:t>Individuals with paralysis or severe motor impairments struggle to interact, communicate, and perform daily tasks independently. </a:t>
            </a:r>
          </a:p>
          <a:p>
            <a:pPr algn="l">
              <a:lnSpc>
                <a:spcPts val="3466"/>
              </a:lnSpc>
            </a:pPr>
          </a:p>
          <a:p>
            <a:pPr algn="l" marL="534527" indent="-267264" lvl="1">
              <a:lnSpc>
                <a:spcPts val="3466"/>
              </a:lnSpc>
              <a:buFont typeface="Arial"/>
              <a:buChar char="•"/>
            </a:pPr>
            <a:r>
              <a:rPr lang="en-US" sz="2475">
                <a:solidFill>
                  <a:srgbClr val="FFFFFF"/>
                </a:solidFill>
                <a:latin typeface="Roboto"/>
                <a:ea typeface="Roboto"/>
                <a:cs typeface="Roboto"/>
                <a:sym typeface="Roboto"/>
              </a:rPr>
              <a:t>Empowering them requires an assistive technology capable of decoding their brain signals to enable movement in the targeted body part. </a:t>
            </a:r>
          </a:p>
          <a:p>
            <a:pPr algn="l">
              <a:lnSpc>
                <a:spcPts val="3466"/>
              </a:lnSpc>
              <a:spcBef>
                <a:spcPct val="0"/>
              </a:spcBef>
            </a:pPr>
          </a:p>
        </p:txBody>
      </p:sp>
      <p:sp>
        <p:nvSpPr>
          <p:cNvPr name="TextBox 11" id="11"/>
          <p:cNvSpPr txBox="true"/>
          <p:nvPr/>
        </p:nvSpPr>
        <p:spPr>
          <a:xfrm rot="0">
            <a:off x="10670846" y="6031579"/>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ea typeface="Roboto Bold"/>
                <a:cs typeface="Roboto Bold"/>
                <a:sym typeface="Roboto Bold"/>
              </a:rPr>
              <a:t>2</a:t>
            </a:r>
          </a:p>
        </p:txBody>
      </p:sp>
      <p:sp>
        <p:nvSpPr>
          <p:cNvPr name="TextBox 12" id="12"/>
          <p:cNvSpPr txBox="true"/>
          <p:nvPr/>
        </p:nvSpPr>
        <p:spPr>
          <a:xfrm rot="0">
            <a:off x="5086063" y="5841889"/>
            <a:ext cx="4873500"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ea typeface="Roboto Bold"/>
                <a:cs typeface="Roboto Bold"/>
                <a:sym typeface="Roboto Bold"/>
              </a:rPr>
              <a:t>Develop a Multimodal Deep Learning Framework</a:t>
            </a:r>
          </a:p>
        </p:txBody>
      </p:sp>
      <p:sp>
        <p:nvSpPr>
          <p:cNvPr name="TextBox 13" id="13"/>
          <p:cNvSpPr txBox="true"/>
          <p:nvPr/>
        </p:nvSpPr>
        <p:spPr>
          <a:xfrm rot="0">
            <a:off x="3236829" y="258971"/>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Roboto"/>
                <a:ea typeface="Roboto"/>
                <a:cs typeface="Roboto"/>
                <a:sym typeface="Roboto"/>
              </a:rPr>
              <a:t>Problem Satement</a:t>
            </a:r>
          </a:p>
        </p:txBody>
      </p:sp>
      <p:sp>
        <p:nvSpPr>
          <p:cNvPr name="TextBox 14" id="14"/>
          <p:cNvSpPr txBox="true"/>
          <p:nvPr/>
        </p:nvSpPr>
        <p:spPr>
          <a:xfrm rot="0">
            <a:off x="3601878" y="4393279"/>
            <a:ext cx="11084244" cy="952500"/>
          </a:xfrm>
          <a:prstGeom prst="rect">
            <a:avLst/>
          </a:prstGeom>
        </p:spPr>
        <p:txBody>
          <a:bodyPr anchor="t" rtlCol="false" tIns="0" lIns="0" bIns="0" rIns="0">
            <a:spAutoFit/>
          </a:bodyPr>
          <a:lstStyle/>
          <a:p>
            <a:pPr algn="ctr">
              <a:lnSpc>
                <a:spcPts val="7439"/>
              </a:lnSpc>
            </a:pPr>
            <a:r>
              <a:rPr lang="en-US" sz="6199">
                <a:solidFill>
                  <a:srgbClr val="FFFFFF"/>
                </a:solidFill>
                <a:latin typeface="Roboto"/>
                <a:ea typeface="Roboto"/>
                <a:cs typeface="Roboto"/>
                <a:sym typeface="Roboto"/>
              </a:rPr>
              <a:t>OBJECTIVES</a:t>
            </a:r>
          </a:p>
        </p:txBody>
      </p:sp>
      <p:sp>
        <p:nvSpPr>
          <p:cNvPr name="TextBox 15" id="15"/>
          <p:cNvSpPr txBox="true"/>
          <p:nvPr/>
        </p:nvSpPr>
        <p:spPr>
          <a:xfrm rot="0">
            <a:off x="12242978" y="6037469"/>
            <a:ext cx="487350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ea typeface="Roboto Bold"/>
                <a:cs typeface="Roboto Bold"/>
                <a:sym typeface="Roboto Bold"/>
              </a:rPr>
              <a:t>Enhance Decoding Accuracy</a:t>
            </a:r>
          </a:p>
        </p:txBody>
      </p:sp>
      <p:sp>
        <p:nvSpPr>
          <p:cNvPr name="TextBox 16" id="16"/>
          <p:cNvSpPr txBox="true"/>
          <p:nvPr/>
        </p:nvSpPr>
        <p:spPr>
          <a:xfrm rot="0">
            <a:off x="5086063" y="7654211"/>
            <a:ext cx="4873500"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ea typeface="Roboto Bold"/>
                <a:cs typeface="Roboto Bold"/>
                <a:sym typeface="Roboto Bold"/>
              </a:rPr>
              <a:t>Investigate Feature Learning and Representation</a:t>
            </a:r>
          </a:p>
        </p:txBody>
      </p:sp>
      <p:sp>
        <p:nvSpPr>
          <p:cNvPr name="TextBox 17" id="17"/>
          <p:cNvSpPr txBox="true"/>
          <p:nvPr/>
        </p:nvSpPr>
        <p:spPr>
          <a:xfrm rot="0">
            <a:off x="12242978" y="7515939"/>
            <a:ext cx="4873500"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ea typeface="Roboto Bold"/>
                <a:cs typeface="Roboto Bold"/>
                <a:sym typeface="Roboto Bold"/>
              </a:rPr>
              <a:t>Evaluate Generalization and Transfer Learning</a:t>
            </a:r>
          </a:p>
        </p:txBody>
      </p:sp>
      <p:sp>
        <p:nvSpPr>
          <p:cNvPr name="TextBox 18" id="18"/>
          <p:cNvSpPr txBox="true"/>
          <p:nvPr/>
        </p:nvSpPr>
        <p:spPr>
          <a:xfrm rot="0">
            <a:off x="3484888" y="7635161"/>
            <a:ext cx="1203294" cy="1172528"/>
          </a:xfrm>
          <a:prstGeom prst="rect">
            <a:avLst/>
          </a:prstGeom>
        </p:spPr>
        <p:txBody>
          <a:bodyPr anchor="t" rtlCol="false" tIns="0" lIns="0" bIns="0" rIns="0">
            <a:spAutoFit/>
          </a:bodyPr>
          <a:lstStyle/>
          <a:p>
            <a:pPr algn="ctr">
              <a:lnSpc>
                <a:spcPts val="4672"/>
              </a:lnSpc>
            </a:pPr>
            <a:r>
              <a:rPr lang="en-US" sz="3337">
                <a:solidFill>
                  <a:srgbClr val="FFFFFF"/>
                </a:solidFill>
                <a:latin typeface="Roboto Bold"/>
                <a:ea typeface="Roboto Bold"/>
                <a:cs typeface="Roboto Bold"/>
                <a:sym typeface="Roboto Bold"/>
              </a:rPr>
              <a:t>3</a:t>
            </a:r>
          </a:p>
          <a:p>
            <a:pPr algn="ctr">
              <a:lnSpc>
                <a:spcPts val="4672"/>
              </a:lnSpc>
              <a:spcBef>
                <a:spcPct val="0"/>
              </a:spcBef>
            </a:pPr>
          </a:p>
        </p:txBody>
      </p:sp>
      <p:sp>
        <p:nvSpPr>
          <p:cNvPr name="TextBox 19" id="19"/>
          <p:cNvSpPr txBox="true"/>
          <p:nvPr/>
        </p:nvSpPr>
        <p:spPr>
          <a:xfrm rot="0">
            <a:off x="10680244" y="7635161"/>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ea typeface="Roboto Bold"/>
                <a:cs typeface="Roboto Bold"/>
                <a:sym typeface="Roboto Bold"/>
              </a:rPr>
              <a:t>4</a:t>
            </a:r>
          </a:p>
        </p:txBody>
      </p:sp>
      <p:sp>
        <p:nvSpPr>
          <p:cNvPr name="TextBox 20" id="20"/>
          <p:cNvSpPr txBox="true"/>
          <p:nvPr/>
        </p:nvSpPr>
        <p:spPr>
          <a:xfrm rot="0">
            <a:off x="6692575" y="9445547"/>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ea typeface="Roboto Bold"/>
                <a:cs typeface="Roboto Bold"/>
                <a:sym typeface="Roboto Bold"/>
              </a:rPr>
              <a:t>1</a:t>
            </a:r>
          </a:p>
        </p:txBody>
      </p:sp>
      <p:sp>
        <p:nvSpPr>
          <p:cNvPr name="TextBox 21" id="21"/>
          <p:cNvSpPr txBox="true"/>
          <p:nvPr/>
        </p:nvSpPr>
        <p:spPr>
          <a:xfrm rot="0">
            <a:off x="6692575" y="9445547"/>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ea typeface="Roboto Bold"/>
                <a:cs typeface="Roboto Bold"/>
                <a:sym typeface="Roboto Bold"/>
              </a:rPr>
              <a:t>1</a:t>
            </a:r>
          </a:p>
        </p:txBody>
      </p:sp>
      <p:sp>
        <p:nvSpPr>
          <p:cNvPr name="Freeform 22" id="22"/>
          <p:cNvSpPr/>
          <p:nvPr/>
        </p:nvSpPr>
        <p:spPr>
          <a:xfrm flipH="false" flipV="false" rot="0">
            <a:off x="6692575" y="8910702"/>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6711371" y="9192657"/>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ea typeface="Roboto Bold"/>
                <a:cs typeface="Roboto Bold"/>
                <a:sym typeface="Roboto Bold"/>
              </a:rPr>
              <a:t>5</a:t>
            </a:r>
          </a:p>
        </p:txBody>
      </p:sp>
      <p:sp>
        <p:nvSpPr>
          <p:cNvPr name="TextBox 24" id="24"/>
          <p:cNvSpPr txBox="true"/>
          <p:nvPr/>
        </p:nvSpPr>
        <p:spPr>
          <a:xfrm rot="0">
            <a:off x="3494286" y="5994130"/>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ea typeface="Roboto Bold"/>
                <a:cs typeface="Roboto Bold"/>
                <a:sym typeface="Roboto Bold"/>
              </a:rPr>
              <a:t>1</a:t>
            </a:r>
          </a:p>
        </p:txBody>
      </p:sp>
      <p:sp>
        <p:nvSpPr>
          <p:cNvPr name="TextBox 25" id="25"/>
          <p:cNvSpPr txBox="true"/>
          <p:nvPr/>
        </p:nvSpPr>
        <p:spPr>
          <a:xfrm rot="0">
            <a:off x="8252892" y="8965820"/>
            <a:ext cx="4873500"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ea typeface="Roboto Bold"/>
                <a:cs typeface="Roboto Bold"/>
                <a:sym typeface="Roboto Bold"/>
              </a:rPr>
              <a:t>Validate Against Existing Methods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18072B"/>
        </a:solidFill>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2184679" y="1221669"/>
            <a:ext cx="936201" cy="938548"/>
          </a:xfrm>
          <a:custGeom>
            <a:avLst/>
            <a:gdLst/>
            <a:ahLst/>
            <a:cxnLst/>
            <a:rect r="r" b="b" t="t" l="l"/>
            <a:pathLst>
              <a:path h="938548" w="936201">
                <a:moveTo>
                  <a:pt x="0" y="0"/>
                </a:moveTo>
                <a:lnTo>
                  <a:pt x="936201" y="0"/>
                </a:lnTo>
                <a:lnTo>
                  <a:pt x="936201" y="938547"/>
                </a:lnTo>
                <a:lnTo>
                  <a:pt x="0" y="938547"/>
                </a:lnTo>
                <a:lnTo>
                  <a:pt x="0" y="0"/>
                </a:lnTo>
                <a:close/>
              </a:path>
            </a:pathLst>
          </a:custGeom>
          <a:blipFill>
            <a:blip r:embed="rId2"/>
            <a:stretch>
              <a:fillRect l="0" t="0" r="0" b="0"/>
            </a:stretch>
          </a:blipFill>
        </p:spPr>
      </p:sp>
      <p:sp>
        <p:nvSpPr>
          <p:cNvPr name="Freeform 3" id="3"/>
          <p:cNvSpPr/>
          <p:nvPr/>
        </p:nvSpPr>
        <p:spPr>
          <a:xfrm flipH="false" flipV="false" rot="0">
            <a:off x="2184679" y="2588209"/>
            <a:ext cx="936201" cy="938548"/>
          </a:xfrm>
          <a:custGeom>
            <a:avLst/>
            <a:gdLst/>
            <a:ahLst/>
            <a:cxnLst/>
            <a:rect r="r" b="b" t="t" l="l"/>
            <a:pathLst>
              <a:path h="938548" w="936201">
                <a:moveTo>
                  <a:pt x="0" y="0"/>
                </a:moveTo>
                <a:lnTo>
                  <a:pt x="936201" y="0"/>
                </a:lnTo>
                <a:lnTo>
                  <a:pt x="936201" y="938548"/>
                </a:lnTo>
                <a:lnTo>
                  <a:pt x="0" y="938548"/>
                </a:lnTo>
                <a:lnTo>
                  <a:pt x="0" y="0"/>
                </a:lnTo>
                <a:close/>
              </a:path>
            </a:pathLst>
          </a:custGeom>
          <a:blipFill>
            <a:blip r:embed="rId2"/>
            <a:stretch>
              <a:fillRect l="0" t="0" r="0" b="0"/>
            </a:stretch>
          </a:blipFill>
        </p:spPr>
      </p:sp>
      <p:sp>
        <p:nvSpPr>
          <p:cNvPr name="Freeform 4" id="4"/>
          <p:cNvSpPr/>
          <p:nvPr/>
        </p:nvSpPr>
        <p:spPr>
          <a:xfrm flipH="false" flipV="false" rot="0">
            <a:off x="11168232" y="1514502"/>
            <a:ext cx="936201" cy="938548"/>
          </a:xfrm>
          <a:custGeom>
            <a:avLst/>
            <a:gdLst/>
            <a:ahLst/>
            <a:cxnLst/>
            <a:rect r="r" b="b" t="t" l="l"/>
            <a:pathLst>
              <a:path h="938548" w="936201">
                <a:moveTo>
                  <a:pt x="0" y="0"/>
                </a:moveTo>
                <a:lnTo>
                  <a:pt x="936202" y="0"/>
                </a:lnTo>
                <a:lnTo>
                  <a:pt x="936202" y="938548"/>
                </a:lnTo>
                <a:lnTo>
                  <a:pt x="0" y="938548"/>
                </a:lnTo>
                <a:lnTo>
                  <a:pt x="0" y="0"/>
                </a:lnTo>
                <a:close/>
              </a:path>
            </a:pathLst>
          </a:custGeom>
          <a:blipFill>
            <a:blip r:embed="rId2"/>
            <a:stretch>
              <a:fillRect l="0" t="0" r="0" b="0"/>
            </a:stretch>
          </a:blipFill>
        </p:spPr>
      </p:sp>
      <p:sp>
        <p:nvSpPr>
          <p:cNvPr name="Freeform 5" id="5"/>
          <p:cNvSpPr/>
          <p:nvPr/>
        </p:nvSpPr>
        <p:spPr>
          <a:xfrm flipH="false" flipV="false" rot="0">
            <a:off x="11168232" y="2794558"/>
            <a:ext cx="936201" cy="938548"/>
          </a:xfrm>
          <a:custGeom>
            <a:avLst/>
            <a:gdLst/>
            <a:ahLst/>
            <a:cxnLst/>
            <a:rect r="r" b="b" t="t" l="l"/>
            <a:pathLst>
              <a:path h="938548" w="936201">
                <a:moveTo>
                  <a:pt x="0" y="0"/>
                </a:moveTo>
                <a:lnTo>
                  <a:pt x="936202" y="0"/>
                </a:lnTo>
                <a:lnTo>
                  <a:pt x="936202" y="938547"/>
                </a:lnTo>
                <a:lnTo>
                  <a:pt x="0" y="938547"/>
                </a:lnTo>
                <a:lnTo>
                  <a:pt x="0" y="0"/>
                </a:lnTo>
                <a:close/>
              </a:path>
            </a:pathLst>
          </a:custGeom>
          <a:blipFill>
            <a:blip r:embed="rId2"/>
            <a:stretch>
              <a:fillRect l="0" t="0" r="0" b="0"/>
            </a:stretch>
          </a:blipFill>
        </p:spPr>
      </p:sp>
      <p:sp>
        <p:nvSpPr>
          <p:cNvPr name="Freeform 6" id="6"/>
          <p:cNvSpPr/>
          <p:nvPr/>
        </p:nvSpPr>
        <p:spPr>
          <a:xfrm flipH="false" flipV="false" rot="0">
            <a:off x="5964870" y="3672094"/>
            <a:ext cx="936201" cy="938548"/>
          </a:xfrm>
          <a:custGeom>
            <a:avLst/>
            <a:gdLst/>
            <a:ahLst/>
            <a:cxnLst/>
            <a:rect r="r" b="b" t="t" l="l"/>
            <a:pathLst>
              <a:path h="938548" w="936201">
                <a:moveTo>
                  <a:pt x="0" y="0"/>
                </a:moveTo>
                <a:lnTo>
                  <a:pt x="936201" y="0"/>
                </a:lnTo>
                <a:lnTo>
                  <a:pt x="936201" y="938547"/>
                </a:lnTo>
                <a:lnTo>
                  <a:pt x="0" y="938547"/>
                </a:lnTo>
                <a:lnTo>
                  <a:pt x="0" y="0"/>
                </a:lnTo>
                <a:close/>
              </a:path>
            </a:pathLst>
          </a:custGeom>
          <a:blipFill>
            <a:blip r:embed="rId2"/>
            <a:stretch>
              <a:fillRect l="0" t="0" r="0" b="0"/>
            </a:stretch>
          </a:blipFill>
        </p:spPr>
      </p:sp>
      <p:sp>
        <p:nvSpPr>
          <p:cNvPr name="Freeform 7" id="7"/>
          <p:cNvSpPr/>
          <p:nvPr/>
        </p:nvSpPr>
        <p:spPr>
          <a:xfrm flipH="false" flipV="false" rot="0">
            <a:off x="2310674" y="5612105"/>
            <a:ext cx="810206" cy="810611"/>
          </a:xfrm>
          <a:custGeom>
            <a:avLst/>
            <a:gdLst/>
            <a:ahLst/>
            <a:cxnLst/>
            <a:rect r="r" b="b" t="t" l="l"/>
            <a:pathLst>
              <a:path h="810611" w="810206">
                <a:moveTo>
                  <a:pt x="0" y="0"/>
                </a:moveTo>
                <a:lnTo>
                  <a:pt x="810206" y="0"/>
                </a:lnTo>
                <a:lnTo>
                  <a:pt x="810206" y="810611"/>
                </a:lnTo>
                <a:lnTo>
                  <a:pt x="0" y="810611"/>
                </a:lnTo>
                <a:lnTo>
                  <a:pt x="0" y="0"/>
                </a:lnTo>
                <a:close/>
              </a:path>
            </a:pathLst>
          </a:custGeom>
          <a:blipFill>
            <a:blip r:embed="rId3"/>
            <a:stretch>
              <a:fillRect l="0" t="0" r="0" b="0"/>
            </a:stretch>
          </a:blipFill>
        </p:spPr>
      </p:sp>
      <p:sp>
        <p:nvSpPr>
          <p:cNvPr name="Freeform 8" id="8"/>
          <p:cNvSpPr/>
          <p:nvPr/>
        </p:nvSpPr>
        <p:spPr>
          <a:xfrm flipH="false" flipV="false" rot="0">
            <a:off x="2247676" y="6851341"/>
            <a:ext cx="810206" cy="810611"/>
          </a:xfrm>
          <a:custGeom>
            <a:avLst/>
            <a:gdLst/>
            <a:ahLst/>
            <a:cxnLst/>
            <a:rect r="r" b="b" t="t" l="l"/>
            <a:pathLst>
              <a:path h="810611" w="810206">
                <a:moveTo>
                  <a:pt x="0" y="0"/>
                </a:moveTo>
                <a:lnTo>
                  <a:pt x="810207" y="0"/>
                </a:lnTo>
                <a:lnTo>
                  <a:pt x="810207" y="810611"/>
                </a:lnTo>
                <a:lnTo>
                  <a:pt x="0" y="810611"/>
                </a:lnTo>
                <a:lnTo>
                  <a:pt x="0" y="0"/>
                </a:lnTo>
                <a:close/>
              </a:path>
            </a:pathLst>
          </a:custGeom>
          <a:blipFill>
            <a:blip r:embed="rId3"/>
            <a:stretch>
              <a:fillRect l="0" t="0" r="0" b="0"/>
            </a:stretch>
          </a:blipFill>
        </p:spPr>
      </p:sp>
      <p:sp>
        <p:nvSpPr>
          <p:cNvPr name="Freeform 9" id="9"/>
          <p:cNvSpPr/>
          <p:nvPr/>
        </p:nvSpPr>
        <p:spPr>
          <a:xfrm flipH="false" flipV="false" rot="0">
            <a:off x="11319084" y="5612105"/>
            <a:ext cx="810206" cy="810611"/>
          </a:xfrm>
          <a:custGeom>
            <a:avLst/>
            <a:gdLst/>
            <a:ahLst/>
            <a:cxnLst/>
            <a:rect r="r" b="b" t="t" l="l"/>
            <a:pathLst>
              <a:path h="810611" w="810206">
                <a:moveTo>
                  <a:pt x="0" y="0"/>
                </a:moveTo>
                <a:lnTo>
                  <a:pt x="810207" y="0"/>
                </a:lnTo>
                <a:lnTo>
                  <a:pt x="810207" y="810611"/>
                </a:lnTo>
                <a:lnTo>
                  <a:pt x="0" y="810611"/>
                </a:lnTo>
                <a:lnTo>
                  <a:pt x="0" y="0"/>
                </a:lnTo>
                <a:close/>
              </a:path>
            </a:pathLst>
          </a:custGeom>
          <a:blipFill>
            <a:blip r:embed="rId3"/>
            <a:stretch>
              <a:fillRect l="0" t="0" r="0" b="0"/>
            </a:stretch>
          </a:blipFill>
        </p:spPr>
      </p:sp>
      <p:sp>
        <p:nvSpPr>
          <p:cNvPr name="Freeform 10" id="10"/>
          <p:cNvSpPr/>
          <p:nvPr/>
        </p:nvSpPr>
        <p:spPr>
          <a:xfrm flipH="false" flipV="false" rot="0">
            <a:off x="11319084" y="6765616"/>
            <a:ext cx="810206" cy="810611"/>
          </a:xfrm>
          <a:custGeom>
            <a:avLst/>
            <a:gdLst/>
            <a:ahLst/>
            <a:cxnLst/>
            <a:rect r="r" b="b" t="t" l="l"/>
            <a:pathLst>
              <a:path h="810611" w="810206">
                <a:moveTo>
                  <a:pt x="0" y="0"/>
                </a:moveTo>
                <a:lnTo>
                  <a:pt x="810207" y="0"/>
                </a:lnTo>
                <a:lnTo>
                  <a:pt x="810207" y="810611"/>
                </a:lnTo>
                <a:lnTo>
                  <a:pt x="0" y="810611"/>
                </a:lnTo>
                <a:lnTo>
                  <a:pt x="0" y="0"/>
                </a:lnTo>
                <a:close/>
              </a:path>
            </a:pathLst>
          </a:custGeom>
          <a:blipFill>
            <a:blip r:embed="rId3"/>
            <a:stretch>
              <a:fillRect l="0" t="0" r="0" b="0"/>
            </a:stretch>
          </a:blipFill>
        </p:spPr>
      </p:sp>
      <p:sp>
        <p:nvSpPr>
          <p:cNvPr name="Freeform 11" id="11"/>
          <p:cNvSpPr/>
          <p:nvPr/>
        </p:nvSpPr>
        <p:spPr>
          <a:xfrm flipH="false" flipV="false" rot="0">
            <a:off x="2310674" y="8176938"/>
            <a:ext cx="810206" cy="810611"/>
          </a:xfrm>
          <a:custGeom>
            <a:avLst/>
            <a:gdLst/>
            <a:ahLst/>
            <a:cxnLst/>
            <a:rect r="r" b="b" t="t" l="l"/>
            <a:pathLst>
              <a:path h="810611" w="810206">
                <a:moveTo>
                  <a:pt x="0" y="0"/>
                </a:moveTo>
                <a:lnTo>
                  <a:pt x="810206" y="0"/>
                </a:lnTo>
                <a:lnTo>
                  <a:pt x="810206" y="810611"/>
                </a:lnTo>
                <a:lnTo>
                  <a:pt x="0" y="810611"/>
                </a:lnTo>
                <a:lnTo>
                  <a:pt x="0" y="0"/>
                </a:lnTo>
                <a:close/>
              </a:path>
            </a:pathLst>
          </a:custGeom>
          <a:blipFill>
            <a:blip r:embed="rId3"/>
            <a:stretch>
              <a:fillRect l="0" t="0" r="0" b="0"/>
            </a:stretch>
          </a:blipFill>
        </p:spPr>
      </p:sp>
      <p:sp>
        <p:nvSpPr>
          <p:cNvPr name="Freeform 12" id="12"/>
          <p:cNvSpPr/>
          <p:nvPr/>
        </p:nvSpPr>
        <p:spPr>
          <a:xfrm flipH="false" flipV="false" rot="0">
            <a:off x="11319084" y="8100102"/>
            <a:ext cx="810206" cy="810611"/>
          </a:xfrm>
          <a:custGeom>
            <a:avLst/>
            <a:gdLst/>
            <a:ahLst/>
            <a:cxnLst/>
            <a:rect r="r" b="b" t="t" l="l"/>
            <a:pathLst>
              <a:path h="810611" w="810206">
                <a:moveTo>
                  <a:pt x="0" y="0"/>
                </a:moveTo>
                <a:lnTo>
                  <a:pt x="810207" y="0"/>
                </a:lnTo>
                <a:lnTo>
                  <a:pt x="810207" y="810611"/>
                </a:lnTo>
                <a:lnTo>
                  <a:pt x="0" y="810611"/>
                </a:lnTo>
                <a:lnTo>
                  <a:pt x="0" y="0"/>
                </a:lnTo>
                <a:close/>
              </a:path>
            </a:pathLst>
          </a:custGeom>
          <a:blipFill>
            <a:blip r:embed="rId3"/>
            <a:stretch>
              <a:fillRect l="0" t="0" r="0" b="0"/>
            </a:stretch>
          </a:blipFill>
        </p:spPr>
      </p:sp>
      <p:sp>
        <p:nvSpPr>
          <p:cNvPr name="Freeform 13" id="13"/>
          <p:cNvSpPr/>
          <p:nvPr/>
        </p:nvSpPr>
        <p:spPr>
          <a:xfrm flipH="false" flipV="false" rot="0">
            <a:off x="6309561" y="9120724"/>
            <a:ext cx="810206" cy="810611"/>
          </a:xfrm>
          <a:custGeom>
            <a:avLst/>
            <a:gdLst/>
            <a:ahLst/>
            <a:cxnLst/>
            <a:rect r="r" b="b" t="t" l="l"/>
            <a:pathLst>
              <a:path h="810611" w="810206">
                <a:moveTo>
                  <a:pt x="0" y="0"/>
                </a:moveTo>
                <a:lnTo>
                  <a:pt x="810207" y="0"/>
                </a:lnTo>
                <a:lnTo>
                  <a:pt x="810207" y="810611"/>
                </a:lnTo>
                <a:lnTo>
                  <a:pt x="0" y="810611"/>
                </a:lnTo>
                <a:lnTo>
                  <a:pt x="0" y="0"/>
                </a:lnTo>
                <a:close/>
              </a:path>
            </a:pathLst>
          </a:custGeom>
          <a:blipFill>
            <a:blip r:embed="rId3"/>
            <a:stretch>
              <a:fillRect l="0" t="0" r="0" b="0"/>
            </a:stretch>
          </a:blipFill>
        </p:spPr>
      </p:sp>
      <p:sp>
        <p:nvSpPr>
          <p:cNvPr name="Freeform 14" id="14"/>
          <p:cNvSpPr/>
          <p:nvPr/>
        </p:nvSpPr>
        <p:spPr>
          <a:xfrm flipH="false" flipV="false" rot="0">
            <a:off x="0" y="-309649"/>
            <a:ext cx="19621375" cy="11701475"/>
          </a:xfrm>
          <a:custGeom>
            <a:avLst/>
            <a:gdLst/>
            <a:ahLst/>
            <a:cxnLst/>
            <a:rect r="r" b="b" t="t" l="l"/>
            <a:pathLst>
              <a:path h="11701475" w="19621375">
                <a:moveTo>
                  <a:pt x="0" y="0"/>
                </a:moveTo>
                <a:lnTo>
                  <a:pt x="19621375" y="0"/>
                </a:lnTo>
                <a:lnTo>
                  <a:pt x="19621375" y="11701475"/>
                </a:lnTo>
                <a:lnTo>
                  <a:pt x="0" y="11701475"/>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5617391" y="213963"/>
            <a:ext cx="6854799" cy="1233864"/>
          </a:xfrm>
          <a:custGeom>
            <a:avLst/>
            <a:gdLst/>
            <a:ahLst/>
            <a:cxnLst/>
            <a:rect r="r" b="b" t="t" l="l"/>
            <a:pathLst>
              <a:path h="1233864" w="6854799">
                <a:moveTo>
                  <a:pt x="0" y="0"/>
                </a:moveTo>
                <a:lnTo>
                  <a:pt x="6854800" y="0"/>
                </a:lnTo>
                <a:lnTo>
                  <a:pt x="6854800" y="1233864"/>
                </a:lnTo>
                <a:lnTo>
                  <a:pt x="0" y="1233864"/>
                </a:lnTo>
                <a:lnTo>
                  <a:pt x="0" y="0"/>
                </a:lnTo>
                <a:close/>
              </a:path>
            </a:pathLst>
          </a:custGeom>
          <a:blipFill>
            <a:blip r:embed="rId6"/>
            <a:stretch>
              <a:fillRect l="0" t="0" r="0" b="0"/>
            </a:stretch>
          </a:blipFill>
        </p:spPr>
      </p:sp>
      <p:sp>
        <p:nvSpPr>
          <p:cNvPr name="TextBox 16" id="16"/>
          <p:cNvSpPr txBox="true"/>
          <p:nvPr/>
        </p:nvSpPr>
        <p:spPr>
          <a:xfrm rot="0">
            <a:off x="6651667" y="179683"/>
            <a:ext cx="4984666" cy="1041986"/>
          </a:xfrm>
          <a:prstGeom prst="rect">
            <a:avLst/>
          </a:prstGeom>
        </p:spPr>
        <p:txBody>
          <a:bodyPr anchor="t" rtlCol="false" tIns="0" lIns="0" bIns="0" rIns="0">
            <a:spAutoFit/>
          </a:bodyPr>
          <a:lstStyle/>
          <a:p>
            <a:pPr algn="ctr">
              <a:lnSpc>
                <a:spcPts val="8652"/>
              </a:lnSpc>
            </a:pPr>
            <a:r>
              <a:rPr lang="en-US" sz="6180">
                <a:solidFill>
                  <a:srgbClr val="FFFFFF"/>
                </a:solidFill>
                <a:latin typeface="Canva Sans Bold"/>
                <a:ea typeface="Canva Sans Bold"/>
                <a:cs typeface="Canva Sans Bold"/>
                <a:sym typeface="Canva Sans Bold"/>
              </a:rPr>
              <a:t>Assumptions</a:t>
            </a:r>
          </a:p>
        </p:txBody>
      </p:sp>
      <p:sp>
        <p:nvSpPr>
          <p:cNvPr name="TextBox 17" id="17"/>
          <p:cNvSpPr txBox="true"/>
          <p:nvPr/>
        </p:nvSpPr>
        <p:spPr>
          <a:xfrm rot="0">
            <a:off x="3736488" y="1485398"/>
            <a:ext cx="3164583" cy="529394"/>
          </a:xfrm>
          <a:prstGeom prst="rect">
            <a:avLst/>
          </a:prstGeom>
        </p:spPr>
        <p:txBody>
          <a:bodyPr anchor="t" rtlCol="false" tIns="0" lIns="0" bIns="0" rIns="0">
            <a:spAutoFit/>
          </a:bodyPr>
          <a:lstStyle/>
          <a:p>
            <a:pPr algn="ctr">
              <a:lnSpc>
                <a:spcPts val="4217"/>
              </a:lnSpc>
              <a:spcBef>
                <a:spcPct val="0"/>
              </a:spcBef>
            </a:pPr>
            <a:r>
              <a:rPr lang="en-US" sz="3012">
                <a:solidFill>
                  <a:srgbClr val="FFFFFF"/>
                </a:solidFill>
                <a:latin typeface="Roboto Bold"/>
                <a:ea typeface="Roboto Bold"/>
                <a:cs typeface="Roboto Bold"/>
                <a:sym typeface="Roboto Bold"/>
              </a:rPr>
              <a:t>EEG Signal Quality</a:t>
            </a:r>
          </a:p>
        </p:txBody>
      </p:sp>
      <p:sp>
        <p:nvSpPr>
          <p:cNvPr name="TextBox 18" id="18"/>
          <p:cNvSpPr txBox="true"/>
          <p:nvPr/>
        </p:nvSpPr>
        <p:spPr>
          <a:xfrm rot="0">
            <a:off x="3563803" y="2718358"/>
            <a:ext cx="4600585" cy="529394"/>
          </a:xfrm>
          <a:prstGeom prst="rect">
            <a:avLst/>
          </a:prstGeom>
        </p:spPr>
        <p:txBody>
          <a:bodyPr anchor="t" rtlCol="false" tIns="0" lIns="0" bIns="0" rIns="0">
            <a:spAutoFit/>
          </a:bodyPr>
          <a:lstStyle/>
          <a:p>
            <a:pPr algn="ctr">
              <a:lnSpc>
                <a:spcPts val="4217"/>
              </a:lnSpc>
              <a:spcBef>
                <a:spcPct val="0"/>
              </a:spcBef>
            </a:pPr>
            <a:r>
              <a:rPr lang="en-US" sz="3012">
                <a:solidFill>
                  <a:srgbClr val="FFFFFF"/>
                </a:solidFill>
                <a:latin typeface="Roboto Bold"/>
                <a:ea typeface="Roboto Bold"/>
                <a:cs typeface="Roboto Bold"/>
                <a:sym typeface="Roboto Bold"/>
              </a:rPr>
              <a:t>Stationarity of EEG Signals</a:t>
            </a:r>
          </a:p>
        </p:txBody>
      </p:sp>
      <p:sp>
        <p:nvSpPr>
          <p:cNvPr name="TextBox 19" id="19"/>
          <p:cNvSpPr txBox="true"/>
          <p:nvPr/>
        </p:nvSpPr>
        <p:spPr>
          <a:xfrm rot="0">
            <a:off x="12376205" y="1630822"/>
            <a:ext cx="5165605" cy="529394"/>
          </a:xfrm>
          <a:prstGeom prst="rect">
            <a:avLst/>
          </a:prstGeom>
        </p:spPr>
        <p:txBody>
          <a:bodyPr anchor="t" rtlCol="false" tIns="0" lIns="0" bIns="0" rIns="0">
            <a:spAutoFit/>
          </a:bodyPr>
          <a:lstStyle/>
          <a:p>
            <a:pPr algn="ctr">
              <a:lnSpc>
                <a:spcPts val="4217"/>
              </a:lnSpc>
              <a:spcBef>
                <a:spcPct val="0"/>
              </a:spcBef>
            </a:pPr>
            <a:r>
              <a:rPr lang="en-US" sz="3012">
                <a:solidFill>
                  <a:srgbClr val="FFFFFF"/>
                </a:solidFill>
                <a:latin typeface="Roboto Bold"/>
                <a:ea typeface="Roboto Bold"/>
                <a:cs typeface="Roboto Bold"/>
                <a:sym typeface="Roboto Bold"/>
              </a:rPr>
              <a:t>Transferability of Knowledges</a:t>
            </a:r>
          </a:p>
        </p:txBody>
      </p:sp>
      <p:sp>
        <p:nvSpPr>
          <p:cNvPr name="TextBox 20" id="20"/>
          <p:cNvSpPr txBox="true"/>
          <p:nvPr/>
        </p:nvSpPr>
        <p:spPr>
          <a:xfrm rot="0">
            <a:off x="12552109" y="2954480"/>
            <a:ext cx="3153147" cy="51435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Roboto Bold"/>
                <a:ea typeface="Roboto Bold"/>
                <a:cs typeface="Roboto Bold"/>
                <a:sym typeface="Roboto Bold"/>
              </a:rPr>
              <a:t>Model Scalability </a:t>
            </a:r>
          </a:p>
        </p:txBody>
      </p:sp>
      <p:sp>
        <p:nvSpPr>
          <p:cNvPr name="TextBox 21" id="21"/>
          <p:cNvSpPr txBox="true"/>
          <p:nvPr/>
        </p:nvSpPr>
        <p:spPr>
          <a:xfrm rot="0">
            <a:off x="7237055" y="3817644"/>
            <a:ext cx="4760119" cy="51435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Roboto Bold"/>
                <a:ea typeface="Roboto Bold"/>
                <a:cs typeface="Roboto Bold"/>
                <a:sym typeface="Roboto Bold"/>
              </a:rPr>
              <a:t>Independence of Modalities</a:t>
            </a:r>
          </a:p>
        </p:txBody>
      </p:sp>
      <p:sp>
        <p:nvSpPr>
          <p:cNvPr name="TextBox 22" id="22"/>
          <p:cNvSpPr txBox="true"/>
          <p:nvPr/>
        </p:nvSpPr>
        <p:spPr>
          <a:xfrm rot="0">
            <a:off x="6714664" y="4503532"/>
            <a:ext cx="4472602" cy="1041986"/>
          </a:xfrm>
          <a:prstGeom prst="rect">
            <a:avLst/>
          </a:prstGeom>
        </p:spPr>
        <p:txBody>
          <a:bodyPr anchor="t" rtlCol="false" tIns="0" lIns="0" bIns="0" rIns="0">
            <a:spAutoFit/>
          </a:bodyPr>
          <a:lstStyle/>
          <a:p>
            <a:pPr algn="ctr">
              <a:lnSpc>
                <a:spcPts val="8652"/>
              </a:lnSpc>
            </a:pPr>
            <a:r>
              <a:rPr lang="en-US" sz="6180">
                <a:solidFill>
                  <a:srgbClr val="FFFFFF"/>
                </a:solidFill>
                <a:latin typeface="Canva Sans Bold"/>
                <a:ea typeface="Canva Sans Bold"/>
                <a:cs typeface="Canva Sans Bold"/>
                <a:sym typeface="Canva Sans Bold"/>
              </a:rPr>
              <a:t>Constraints</a:t>
            </a:r>
          </a:p>
        </p:txBody>
      </p:sp>
      <p:sp>
        <p:nvSpPr>
          <p:cNvPr name="TextBox 23" id="23"/>
          <p:cNvSpPr txBox="true"/>
          <p:nvPr/>
        </p:nvSpPr>
        <p:spPr>
          <a:xfrm rot="0">
            <a:off x="3184593" y="5764680"/>
            <a:ext cx="5359003"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Roboto Bold"/>
                <a:ea typeface="Roboto Bold"/>
                <a:cs typeface="Roboto Bold"/>
                <a:sym typeface="Roboto Bold"/>
              </a:rPr>
              <a:t>Limited Data Availability and Quality</a:t>
            </a:r>
          </a:p>
        </p:txBody>
      </p:sp>
      <p:sp>
        <p:nvSpPr>
          <p:cNvPr name="TextBox 24" id="24"/>
          <p:cNvSpPr txBox="true"/>
          <p:nvPr/>
        </p:nvSpPr>
        <p:spPr>
          <a:xfrm rot="0">
            <a:off x="3400504" y="7003916"/>
            <a:ext cx="3836551"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Roboto Bold"/>
                <a:ea typeface="Roboto Bold"/>
                <a:cs typeface="Roboto Bold"/>
                <a:sym typeface="Roboto Bold"/>
              </a:rPr>
              <a:t>Computational Resources</a:t>
            </a:r>
          </a:p>
        </p:txBody>
      </p:sp>
      <p:sp>
        <p:nvSpPr>
          <p:cNvPr name="TextBox 25" id="25"/>
          <p:cNvSpPr txBox="true"/>
          <p:nvPr/>
        </p:nvSpPr>
        <p:spPr>
          <a:xfrm rot="0">
            <a:off x="12376205" y="5569100"/>
            <a:ext cx="5586770"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Roboto Bold"/>
                <a:ea typeface="Roboto Bold"/>
                <a:cs typeface="Roboto Bold"/>
                <a:sym typeface="Roboto Bold"/>
              </a:rPr>
              <a:t>Model Complexity and Interpretability</a:t>
            </a:r>
          </a:p>
        </p:txBody>
      </p:sp>
      <p:sp>
        <p:nvSpPr>
          <p:cNvPr name="TextBox 26" id="26"/>
          <p:cNvSpPr txBox="true"/>
          <p:nvPr/>
        </p:nvSpPr>
        <p:spPr>
          <a:xfrm rot="0">
            <a:off x="3400504" y="8329513"/>
            <a:ext cx="6261497"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Roboto Bold"/>
                <a:ea typeface="Roboto Bold"/>
                <a:cs typeface="Roboto Bold"/>
                <a:sym typeface="Roboto Bold"/>
              </a:rPr>
              <a:t>Generalization Across Subjects and Tasks</a:t>
            </a:r>
          </a:p>
        </p:txBody>
      </p:sp>
      <p:sp>
        <p:nvSpPr>
          <p:cNvPr name="TextBox 27" id="27"/>
          <p:cNvSpPr txBox="true"/>
          <p:nvPr/>
        </p:nvSpPr>
        <p:spPr>
          <a:xfrm rot="0">
            <a:off x="12472191" y="6808336"/>
            <a:ext cx="5659755"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Roboto Bold"/>
                <a:ea typeface="Roboto Bold"/>
                <a:cs typeface="Roboto Bold"/>
                <a:sym typeface="Roboto Bold"/>
              </a:rPr>
              <a:t>Ethical and Regulatory Considerations</a:t>
            </a:r>
          </a:p>
        </p:txBody>
      </p:sp>
      <p:sp>
        <p:nvSpPr>
          <p:cNvPr name="TextBox 28" id="28"/>
          <p:cNvSpPr txBox="true"/>
          <p:nvPr/>
        </p:nvSpPr>
        <p:spPr>
          <a:xfrm rot="0">
            <a:off x="12573213" y="8133933"/>
            <a:ext cx="4968597"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Roboto Bold"/>
                <a:ea typeface="Roboto Bold"/>
                <a:cs typeface="Roboto Bold"/>
                <a:sym typeface="Roboto Bold"/>
              </a:rPr>
              <a:t>Integration with Existing Systems</a:t>
            </a:r>
          </a:p>
        </p:txBody>
      </p:sp>
      <p:sp>
        <p:nvSpPr>
          <p:cNvPr name="TextBox 29" id="29"/>
          <p:cNvSpPr txBox="true"/>
          <p:nvPr/>
        </p:nvSpPr>
        <p:spPr>
          <a:xfrm rot="0">
            <a:off x="7616086" y="9201150"/>
            <a:ext cx="4754761"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Roboto Bold"/>
                <a:ea typeface="Roboto Bold"/>
                <a:cs typeface="Roboto Bold"/>
                <a:sym typeface="Roboto Bold"/>
              </a:rPr>
              <a:t>Time and Resource Constraints </a:t>
            </a:r>
          </a:p>
        </p:txBody>
      </p:sp>
      <p:sp>
        <p:nvSpPr>
          <p:cNvPr name="Freeform 30" id="30"/>
          <p:cNvSpPr/>
          <p:nvPr/>
        </p:nvSpPr>
        <p:spPr>
          <a:xfrm flipH="false" flipV="false" rot="0">
            <a:off x="5617391" y="4484395"/>
            <a:ext cx="6854799" cy="1233864"/>
          </a:xfrm>
          <a:custGeom>
            <a:avLst/>
            <a:gdLst/>
            <a:ahLst/>
            <a:cxnLst/>
            <a:rect r="r" b="b" t="t" l="l"/>
            <a:pathLst>
              <a:path h="1233864" w="6854799">
                <a:moveTo>
                  <a:pt x="0" y="0"/>
                </a:moveTo>
                <a:lnTo>
                  <a:pt x="6854800" y="0"/>
                </a:lnTo>
                <a:lnTo>
                  <a:pt x="6854800" y="1233864"/>
                </a:lnTo>
                <a:lnTo>
                  <a:pt x="0" y="1233864"/>
                </a:lnTo>
                <a:lnTo>
                  <a:pt x="0" y="0"/>
                </a:lnTo>
                <a:close/>
              </a:path>
            </a:pathLst>
          </a:custGeom>
          <a:blipFill>
            <a:blip r:embed="rId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67399" y="7822886"/>
            <a:ext cx="2334799" cy="2334799"/>
          </a:xfrm>
          <a:custGeom>
            <a:avLst/>
            <a:gdLst/>
            <a:ahLst/>
            <a:cxnLst/>
            <a:rect r="r" b="b" t="t" l="l"/>
            <a:pathLst>
              <a:path h="2334799" w="2334799">
                <a:moveTo>
                  <a:pt x="0" y="0"/>
                </a:moveTo>
                <a:lnTo>
                  <a:pt x="2334798" y="0"/>
                </a:lnTo>
                <a:lnTo>
                  <a:pt x="2334798" y="2334799"/>
                </a:lnTo>
                <a:lnTo>
                  <a:pt x="0" y="2334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80432" y="631283"/>
            <a:ext cx="2334799" cy="2334799"/>
          </a:xfrm>
          <a:custGeom>
            <a:avLst/>
            <a:gdLst/>
            <a:ahLst/>
            <a:cxnLst/>
            <a:rect r="r" b="b" t="t" l="l"/>
            <a:pathLst>
              <a:path h="2334799" w="2334799">
                <a:moveTo>
                  <a:pt x="0" y="0"/>
                </a:moveTo>
                <a:lnTo>
                  <a:pt x="2334799" y="0"/>
                </a:lnTo>
                <a:lnTo>
                  <a:pt x="2334799" y="2334798"/>
                </a:lnTo>
                <a:lnTo>
                  <a:pt x="0" y="23347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15867" y="1262565"/>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747832" y="129315"/>
            <a:ext cx="6372143" cy="10028370"/>
          </a:xfrm>
          <a:custGeom>
            <a:avLst/>
            <a:gdLst/>
            <a:ahLst/>
            <a:cxnLst/>
            <a:rect r="r" b="b" t="t" l="l"/>
            <a:pathLst>
              <a:path h="10028370" w="6372143">
                <a:moveTo>
                  <a:pt x="0" y="0"/>
                </a:moveTo>
                <a:lnTo>
                  <a:pt x="6372143" y="0"/>
                </a:lnTo>
                <a:lnTo>
                  <a:pt x="6372143" y="10028370"/>
                </a:lnTo>
                <a:lnTo>
                  <a:pt x="0" y="10028370"/>
                </a:lnTo>
                <a:lnTo>
                  <a:pt x="0" y="0"/>
                </a:lnTo>
                <a:close/>
              </a:path>
            </a:pathLst>
          </a:custGeom>
          <a:blipFill>
            <a:blip r:embed="rId6"/>
            <a:stretch>
              <a:fillRect l="-927" t="0" r="0" b="0"/>
            </a:stretch>
          </a:blipFill>
        </p:spPr>
      </p:sp>
      <p:sp>
        <p:nvSpPr>
          <p:cNvPr name="TextBox 6" id="6"/>
          <p:cNvSpPr txBox="true"/>
          <p:nvPr/>
        </p:nvSpPr>
        <p:spPr>
          <a:xfrm rot="0">
            <a:off x="1814392" y="-4035"/>
            <a:ext cx="8193785"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ea typeface="Roboto Bold"/>
                <a:cs typeface="Roboto Bold"/>
                <a:sym typeface="Roboto Bold"/>
              </a:rPr>
              <a:t>Methodology</a:t>
            </a:r>
          </a:p>
        </p:txBody>
      </p:sp>
      <p:sp>
        <p:nvSpPr>
          <p:cNvPr name="TextBox 7" id="7"/>
          <p:cNvSpPr txBox="true"/>
          <p:nvPr/>
        </p:nvSpPr>
        <p:spPr>
          <a:xfrm rot="0">
            <a:off x="1655910" y="2372107"/>
            <a:ext cx="8510748" cy="6017556"/>
          </a:xfrm>
          <a:prstGeom prst="rect">
            <a:avLst/>
          </a:prstGeom>
        </p:spPr>
        <p:txBody>
          <a:bodyPr anchor="t" rtlCol="false" tIns="0" lIns="0" bIns="0" rIns="0">
            <a:spAutoFit/>
          </a:bodyPr>
          <a:lstStyle/>
          <a:p>
            <a:pPr algn="ctr">
              <a:lnSpc>
                <a:spcPts val="2280"/>
              </a:lnSpc>
            </a:pPr>
            <a:r>
              <a:rPr lang="en-US" sz="2073" spc="82">
                <a:solidFill>
                  <a:srgbClr val="FCFCFC"/>
                </a:solidFill>
                <a:latin typeface="Kollektif Bold"/>
                <a:ea typeface="Kollektif Bold"/>
                <a:cs typeface="Kollektif Bold"/>
                <a:sym typeface="Kollektif Bold"/>
              </a:rPr>
              <a:t>THE METHODOLOGY INVOLVES COLLECTING EEG DATA FROM BCI INTERFACES, PREPROCESSING IT AND APPLYING FILTERING TECHNIQUES. </a:t>
            </a:r>
          </a:p>
          <a:p>
            <a:pPr algn="ctr">
              <a:lnSpc>
                <a:spcPts val="2280"/>
              </a:lnSpc>
            </a:pPr>
          </a:p>
          <a:p>
            <a:pPr algn="ctr">
              <a:lnSpc>
                <a:spcPts val="2280"/>
              </a:lnSpc>
            </a:pPr>
          </a:p>
          <a:p>
            <a:pPr algn="ctr">
              <a:lnSpc>
                <a:spcPts val="2280"/>
              </a:lnSpc>
            </a:pPr>
            <a:r>
              <a:rPr lang="en-US" sz="2073" spc="82">
                <a:solidFill>
                  <a:srgbClr val="FCFCFC"/>
                </a:solidFill>
                <a:latin typeface="Kollektif Bold"/>
                <a:ea typeface="Kollektif Bold"/>
                <a:cs typeface="Kollektif Bold"/>
                <a:sym typeface="Kollektif Bold"/>
              </a:rPr>
              <a:t>NEXT, CHANNEL SELECTION IS PERFORMED USING FILTER AND WRAPPER METHODS.</a:t>
            </a:r>
          </a:p>
          <a:p>
            <a:pPr algn="ctr">
              <a:lnSpc>
                <a:spcPts val="2280"/>
              </a:lnSpc>
            </a:pPr>
          </a:p>
          <a:p>
            <a:pPr algn="ctr">
              <a:lnSpc>
                <a:spcPts val="2280"/>
              </a:lnSpc>
            </a:pPr>
          </a:p>
          <a:p>
            <a:pPr algn="ctr">
              <a:lnSpc>
                <a:spcPts val="2280"/>
              </a:lnSpc>
            </a:pPr>
            <a:r>
              <a:rPr lang="en-US" sz="2073" spc="82">
                <a:solidFill>
                  <a:srgbClr val="FCFCFC"/>
                </a:solidFill>
                <a:latin typeface="Kollektif Bold"/>
                <a:ea typeface="Kollektif Bold"/>
                <a:cs typeface="Kollektif Bold"/>
                <a:sym typeface="Kollektif Bold"/>
              </a:rPr>
              <a:t> SPATIAL-TEMPORAL FEATURES ARE EXTRACTED USING GRAPH NEURAL NETWORKS (GNN) AND BI-DIRECTIONAL LONG SHORT-TERM MEMORY (BI-LSTM) NETWORKS.</a:t>
            </a:r>
          </a:p>
          <a:p>
            <a:pPr algn="ctr">
              <a:lnSpc>
                <a:spcPts val="2280"/>
              </a:lnSpc>
            </a:pPr>
          </a:p>
          <a:p>
            <a:pPr algn="ctr">
              <a:lnSpc>
                <a:spcPts val="2280"/>
              </a:lnSpc>
            </a:pPr>
          </a:p>
          <a:p>
            <a:pPr algn="ctr">
              <a:lnSpc>
                <a:spcPts val="2280"/>
              </a:lnSpc>
            </a:pPr>
            <a:r>
              <a:rPr lang="en-US" sz="2073" spc="82">
                <a:solidFill>
                  <a:srgbClr val="FCFCFC"/>
                </a:solidFill>
                <a:latin typeface="Kollektif Bold"/>
                <a:ea typeface="Kollektif Bold"/>
                <a:cs typeface="Kollektif Bold"/>
                <a:sym typeface="Kollektif Bold"/>
              </a:rPr>
              <a:t> THE HYBRIDIZATION OF THESE FEATURES IS THEN UTILIZED FOR CLASSIFICATION USING DEEP BELIEF ATTENTION NETWORKS (DBAN).</a:t>
            </a:r>
          </a:p>
          <a:p>
            <a:pPr algn="ctr">
              <a:lnSpc>
                <a:spcPts val="2280"/>
              </a:lnSpc>
            </a:pPr>
          </a:p>
          <a:p>
            <a:pPr algn="ctr">
              <a:lnSpc>
                <a:spcPts val="2280"/>
              </a:lnSpc>
            </a:pPr>
          </a:p>
          <a:p>
            <a:pPr algn="ctr">
              <a:lnSpc>
                <a:spcPts val="2280"/>
              </a:lnSpc>
              <a:spcBef>
                <a:spcPct val="0"/>
              </a:spcBef>
            </a:pPr>
            <a:r>
              <a:rPr lang="en-US" sz="2073" spc="82">
                <a:solidFill>
                  <a:srgbClr val="FCFCFC"/>
                </a:solidFill>
                <a:latin typeface="Kollektif Bold"/>
                <a:ea typeface="Kollektif Bold"/>
                <a:cs typeface="Kollektif Bold"/>
                <a:sym typeface="Kollektif Bold"/>
              </a:rPr>
              <a:t>THIS IS FOLLOWED BY EVALUATION, OPTIMIZATION, AND DOCUMENTATION OF THE RESULTS.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7348" y="336501"/>
            <a:ext cx="3617756" cy="3617756"/>
          </a:xfrm>
          <a:custGeom>
            <a:avLst/>
            <a:gdLst/>
            <a:ahLst/>
            <a:cxnLst/>
            <a:rect r="r" b="b" t="t" l="l"/>
            <a:pathLst>
              <a:path h="3617756" w="3617756">
                <a:moveTo>
                  <a:pt x="0" y="0"/>
                </a:moveTo>
                <a:lnTo>
                  <a:pt x="3617755" y="0"/>
                </a:lnTo>
                <a:lnTo>
                  <a:pt x="3617755" y="3617756"/>
                </a:lnTo>
                <a:lnTo>
                  <a:pt x="0" y="3617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23387" y="1716613"/>
            <a:ext cx="8641227" cy="204247"/>
          </a:xfrm>
          <a:custGeom>
            <a:avLst/>
            <a:gdLst/>
            <a:ahLst/>
            <a:cxnLst/>
            <a:rect r="r" b="b" t="t" l="l"/>
            <a:pathLst>
              <a:path h="204247" w="8641227">
                <a:moveTo>
                  <a:pt x="0" y="0"/>
                </a:moveTo>
                <a:lnTo>
                  <a:pt x="8641226" y="0"/>
                </a:lnTo>
                <a:lnTo>
                  <a:pt x="8641226" y="204247"/>
                </a:lnTo>
                <a:lnTo>
                  <a:pt x="0" y="204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39981" y="328380"/>
            <a:ext cx="3483165" cy="3483165"/>
          </a:xfrm>
          <a:custGeom>
            <a:avLst/>
            <a:gdLst/>
            <a:ahLst/>
            <a:cxnLst/>
            <a:rect r="r" b="b" t="t" l="l"/>
            <a:pathLst>
              <a:path h="3483165" w="3483165">
                <a:moveTo>
                  <a:pt x="0" y="0"/>
                </a:moveTo>
                <a:lnTo>
                  <a:pt x="3483165" y="0"/>
                </a:lnTo>
                <a:lnTo>
                  <a:pt x="3483165" y="3483165"/>
                </a:lnTo>
                <a:lnTo>
                  <a:pt x="0" y="3483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639981" y="5408588"/>
            <a:ext cx="3546819" cy="3546819"/>
          </a:xfrm>
          <a:custGeom>
            <a:avLst/>
            <a:gdLst/>
            <a:ahLst/>
            <a:cxnLst/>
            <a:rect r="r" b="b" t="t" l="l"/>
            <a:pathLst>
              <a:path h="3546819" w="3546819">
                <a:moveTo>
                  <a:pt x="0" y="0"/>
                </a:moveTo>
                <a:lnTo>
                  <a:pt x="3546819" y="0"/>
                </a:lnTo>
                <a:lnTo>
                  <a:pt x="3546819" y="3546820"/>
                </a:lnTo>
                <a:lnTo>
                  <a:pt x="0" y="35468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383" y="5408588"/>
            <a:ext cx="3546819" cy="3546819"/>
          </a:xfrm>
          <a:custGeom>
            <a:avLst/>
            <a:gdLst/>
            <a:ahLst/>
            <a:cxnLst/>
            <a:rect r="r" b="b" t="t" l="l"/>
            <a:pathLst>
              <a:path h="3546819" w="3546819">
                <a:moveTo>
                  <a:pt x="0" y="0"/>
                </a:moveTo>
                <a:lnTo>
                  <a:pt x="3546820" y="0"/>
                </a:lnTo>
                <a:lnTo>
                  <a:pt x="3546820" y="3546820"/>
                </a:lnTo>
                <a:lnTo>
                  <a:pt x="0" y="35468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767658" y="2137258"/>
            <a:ext cx="7064006" cy="4489081"/>
          </a:xfrm>
          <a:custGeom>
            <a:avLst/>
            <a:gdLst/>
            <a:ahLst/>
            <a:cxnLst/>
            <a:rect r="r" b="b" t="t" l="l"/>
            <a:pathLst>
              <a:path h="4489081" w="7064006">
                <a:moveTo>
                  <a:pt x="0" y="0"/>
                </a:moveTo>
                <a:lnTo>
                  <a:pt x="7064006" y="0"/>
                </a:lnTo>
                <a:lnTo>
                  <a:pt x="7064006" y="4489081"/>
                </a:lnTo>
                <a:lnTo>
                  <a:pt x="0" y="4489081"/>
                </a:lnTo>
                <a:lnTo>
                  <a:pt x="0" y="0"/>
                </a:lnTo>
                <a:close/>
              </a:path>
            </a:pathLst>
          </a:custGeom>
          <a:blipFill>
            <a:blip r:embed="rId6"/>
            <a:stretch>
              <a:fillRect l="0" t="-4198" r="0" b="-6601"/>
            </a:stretch>
          </a:blipFill>
        </p:spPr>
      </p:sp>
      <p:sp>
        <p:nvSpPr>
          <p:cNvPr name="Freeform 8" id="8"/>
          <p:cNvSpPr/>
          <p:nvPr/>
        </p:nvSpPr>
        <p:spPr>
          <a:xfrm flipH="false" flipV="false" rot="0">
            <a:off x="4819550" y="6701918"/>
            <a:ext cx="3546819" cy="3546819"/>
          </a:xfrm>
          <a:custGeom>
            <a:avLst/>
            <a:gdLst/>
            <a:ahLst/>
            <a:cxnLst/>
            <a:rect r="r" b="b" t="t" l="l"/>
            <a:pathLst>
              <a:path h="3546819" w="3546819">
                <a:moveTo>
                  <a:pt x="0" y="0"/>
                </a:moveTo>
                <a:lnTo>
                  <a:pt x="3546820" y="0"/>
                </a:lnTo>
                <a:lnTo>
                  <a:pt x="3546820" y="3546819"/>
                </a:lnTo>
                <a:lnTo>
                  <a:pt x="0" y="35468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392847" y="6845414"/>
            <a:ext cx="3386085" cy="3386085"/>
          </a:xfrm>
          <a:custGeom>
            <a:avLst/>
            <a:gdLst/>
            <a:ahLst/>
            <a:cxnLst/>
            <a:rect r="r" b="b" t="t" l="l"/>
            <a:pathLst>
              <a:path h="3386085" w="3386085">
                <a:moveTo>
                  <a:pt x="0" y="0"/>
                </a:moveTo>
                <a:lnTo>
                  <a:pt x="3386085" y="0"/>
                </a:lnTo>
                <a:lnTo>
                  <a:pt x="3386085" y="3386085"/>
                </a:lnTo>
                <a:lnTo>
                  <a:pt x="0" y="338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116131" y="203151"/>
            <a:ext cx="10018611"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ea typeface="Roboto Bold"/>
                <a:cs typeface="Roboto Bold"/>
                <a:sym typeface="Roboto Bold"/>
              </a:rPr>
              <a:t>Project Requirements</a:t>
            </a:r>
          </a:p>
        </p:txBody>
      </p:sp>
      <p:sp>
        <p:nvSpPr>
          <p:cNvPr name="TextBox 11" id="11"/>
          <p:cNvSpPr txBox="true"/>
          <p:nvPr/>
        </p:nvSpPr>
        <p:spPr>
          <a:xfrm rot="0">
            <a:off x="482979" y="2078704"/>
            <a:ext cx="2926493" cy="1481231"/>
          </a:xfrm>
          <a:prstGeom prst="rect">
            <a:avLst/>
          </a:prstGeom>
        </p:spPr>
        <p:txBody>
          <a:bodyPr anchor="t" rtlCol="false" tIns="0" lIns="0" bIns="0" rIns="0">
            <a:spAutoFit/>
          </a:bodyPr>
          <a:lstStyle/>
          <a:p>
            <a:pPr algn="ctr">
              <a:lnSpc>
                <a:spcPts val="3932"/>
              </a:lnSpc>
            </a:pPr>
            <a:r>
              <a:rPr lang="en-US" sz="2808">
                <a:solidFill>
                  <a:srgbClr val="000000"/>
                </a:solidFill>
                <a:latin typeface="Roboto Bold"/>
                <a:ea typeface="Roboto Bold"/>
                <a:cs typeface="Roboto Bold"/>
                <a:sym typeface="Roboto Bold"/>
              </a:rPr>
              <a:t>Python</a:t>
            </a:r>
          </a:p>
          <a:p>
            <a:pPr algn="ctr">
              <a:lnSpc>
                <a:spcPts val="3932"/>
              </a:lnSpc>
            </a:pPr>
            <a:r>
              <a:rPr lang="en-US" sz="2808">
                <a:solidFill>
                  <a:srgbClr val="000000"/>
                </a:solidFill>
                <a:latin typeface="Roboto Bold"/>
                <a:ea typeface="Roboto Bold"/>
                <a:cs typeface="Roboto Bold"/>
                <a:sym typeface="Roboto Bold"/>
              </a:rPr>
              <a:t>Matlab</a:t>
            </a:r>
          </a:p>
          <a:p>
            <a:pPr algn="ctr">
              <a:lnSpc>
                <a:spcPts val="3932"/>
              </a:lnSpc>
              <a:spcBef>
                <a:spcPct val="0"/>
              </a:spcBef>
            </a:pPr>
          </a:p>
        </p:txBody>
      </p:sp>
      <p:sp>
        <p:nvSpPr>
          <p:cNvPr name="TextBox 12" id="12"/>
          <p:cNvSpPr txBox="true"/>
          <p:nvPr/>
        </p:nvSpPr>
        <p:spPr>
          <a:xfrm rot="0">
            <a:off x="602717" y="7645215"/>
            <a:ext cx="2420152" cy="1921876"/>
          </a:xfrm>
          <a:prstGeom prst="rect">
            <a:avLst/>
          </a:prstGeom>
        </p:spPr>
        <p:txBody>
          <a:bodyPr anchor="t" rtlCol="false" tIns="0" lIns="0" bIns="0" rIns="0">
            <a:spAutoFit/>
          </a:bodyPr>
          <a:lstStyle/>
          <a:p>
            <a:pPr algn="ctr">
              <a:lnSpc>
                <a:spcPts val="3830"/>
              </a:lnSpc>
            </a:pPr>
            <a:r>
              <a:rPr lang="en-US" sz="2736">
                <a:solidFill>
                  <a:srgbClr val="000000"/>
                </a:solidFill>
                <a:latin typeface="Roboto Bold"/>
                <a:ea typeface="Roboto Bold"/>
                <a:cs typeface="Roboto Bold"/>
                <a:sym typeface="Roboto Bold"/>
              </a:rPr>
              <a:t>Tensorflow</a:t>
            </a:r>
          </a:p>
          <a:p>
            <a:pPr algn="ctr">
              <a:lnSpc>
                <a:spcPts val="3830"/>
              </a:lnSpc>
            </a:pPr>
            <a:r>
              <a:rPr lang="en-US" sz="2736">
                <a:solidFill>
                  <a:srgbClr val="000000"/>
                </a:solidFill>
                <a:latin typeface="Roboto Bold"/>
                <a:ea typeface="Roboto Bold"/>
                <a:cs typeface="Roboto Bold"/>
                <a:sym typeface="Roboto Bold"/>
              </a:rPr>
              <a:t>Pytorch</a:t>
            </a:r>
          </a:p>
          <a:p>
            <a:pPr algn="ctr">
              <a:lnSpc>
                <a:spcPts val="3830"/>
              </a:lnSpc>
            </a:pPr>
          </a:p>
          <a:p>
            <a:pPr algn="ctr">
              <a:lnSpc>
                <a:spcPts val="3830"/>
              </a:lnSpc>
              <a:spcBef>
                <a:spcPct val="0"/>
              </a:spcBef>
            </a:pPr>
          </a:p>
        </p:txBody>
      </p:sp>
      <p:sp>
        <p:nvSpPr>
          <p:cNvPr name="TextBox 13" id="13"/>
          <p:cNvSpPr txBox="true"/>
          <p:nvPr/>
        </p:nvSpPr>
        <p:spPr>
          <a:xfrm rot="0">
            <a:off x="0" y="1119544"/>
            <a:ext cx="3892451" cy="950419"/>
          </a:xfrm>
          <a:prstGeom prst="rect">
            <a:avLst/>
          </a:prstGeom>
        </p:spPr>
        <p:txBody>
          <a:bodyPr anchor="t" rtlCol="false" tIns="0" lIns="0" bIns="0" rIns="0">
            <a:spAutoFit/>
          </a:bodyPr>
          <a:lstStyle/>
          <a:p>
            <a:pPr algn="ctr">
              <a:lnSpc>
                <a:spcPts val="3929"/>
              </a:lnSpc>
            </a:pPr>
            <a:r>
              <a:rPr lang="en-US" sz="2806">
                <a:solidFill>
                  <a:srgbClr val="000000"/>
                </a:solidFill>
                <a:latin typeface="Roboto Bold"/>
                <a:ea typeface="Roboto Bold"/>
                <a:cs typeface="Roboto Bold"/>
                <a:sym typeface="Roboto Bold"/>
              </a:rPr>
              <a:t>Programming</a:t>
            </a:r>
          </a:p>
          <a:p>
            <a:pPr algn="ctr">
              <a:lnSpc>
                <a:spcPts val="3649"/>
              </a:lnSpc>
              <a:spcBef>
                <a:spcPct val="0"/>
              </a:spcBef>
            </a:pPr>
          </a:p>
        </p:txBody>
      </p:sp>
      <p:sp>
        <p:nvSpPr>
          <p:cNvPr name="TextBox 14" id="14"/>
          <p:cNvSpPr txBox="true"/>
          <p:nvPr/>
        </p:nvSpPr>
        <p:spPr>
          <a:xfrm rot="0">
            <a:off x="-609444" y="6235284"/>
            <a:ext cx="4844474" cy="2549340"/>
          </a:xfrm>
          <a:prstGeom prst="rect">
            <a:avLst/>
          </a:prstGeom>
        </p:spPr>
        <p:txBody>
          <a:bodyPr anchor="t" rtlCol="false" tIns="0" lIns="0" bIns="0" rIns="0">
            <a:spAutoFit/>
          </a:bodyPr>
          <a:lstStyle/>
          <a:p>
            <a:pPr algn="ctr">
              <a:lnSpc>
                <a:spcPts val="4079"/>
              </a:lnSpc>
            </a:pPr>
            <a:r>
              <a:rPr lang="en-US" sz="2913">
                <a:solidFill>
                  <a:srgbClr val="000000"/>
                </a:solidFill>
                <a:latin typeface="Roboto Bold"/>
                <a:ea typeface="Roboto Bold"/>
                <a:cs typeface="Roboto Bold"/>
                <a:sym typeface="Roboto Bold"/>
              </a:rPr>
              <a:t>Deep Learning</a:t>
            </a:r>
          </a:p>
          <a:p>
            <a:pPr algn="ctr">
              <a:lnSpc>
                <a:spcPts val="4079"/>
              </a:lnSpc>
            </a:pPr>
            <a:r>
              <a:rPr lang="en-US" sz="2913">
                <a:solidFill>
                  <a:srgbClr val="000000"/>
                </a:solidFill>
                <a:latin typeface="Roboto Bold"/>
                <a:ea typeface="Roboto Bold"/>
                <a:cs typeface="Roboto Bold"/>
                <a:sym typeface="Roboto Bold"/>
              </a:rPr>
              <a:t> Fameworks</a:t>
            </a:r>
          </a:p>
          <a:p>
            <a:pPr algn="ctr">
              <a:lnSpc>
                <a:spcPts val="4079"/>
              </a:lnSpc>
            </a:pPr>
          </a:p>
          <a:p>
            <a:pPr algn="ctr">
              <a:lnSpc>
                <a:spcPts val="4079"/>
              </a:lnSpc>
            </a:pPr>
          </a:p>
          <a:p>
            <a:pPr algn="ctr">
              <a:lnSpc>
                <a:spcPts val="4079"/>
              </a:lnSpc>
              <a:spcBef>
                <a:spcPct val="0"/>
              </a:spcBef>
            </a:pPr>
          </a:p>
        </p:txBody>
      </p:sp>
      <p:sp>
        <p:nvSpPr>
          <p:cNvPr name="TextBox 15" id="15"/>
          <p:cNvSpPr txBox="true"/>
          <p:nvPr/>
        </p:nvSpPr>
        <p:spPr>
          <a:xfrm rot="0">
            <a:off x="5129714" y="7303393"/>
            <a:ext cx="2926493" cy="1481231"/>
          </a:xfrm>
          <a:prstGeom prst="rect">
            <a:avLst/>
          </a:prstGeom>
        </p:spPr>
        <p:txBody>
          <a:bodyPr anchor="t" rtlCol="false" tIns="0" lIns="0" bIns="0" rIns="0">
            <a:spAutoFit/>
          </a:bodyPr>
          <a:lstStyle/>
          <a:p>
            <a:pPr algn="ctr">
              <a:lnSpc>
                <a:spcPts val="3932"/>
              </a:lnSpc>
            </a:pPr>
            <a:r>
              <a:rPr lang="en-US" sz="2808">
                <a:solidFill>
                  <a:srgbClr val="000000"/>
                </a:solidFill>
                <a:latin typeface="Roboto Bold"/>
                <a:ea typeface="Roboto Bold"/>
                <a:cs typeface="Roboto Bold"/>
                <a:sym typeface="Roboto Bold"/>
              </a:rPr>
              <a:t>Data Science Library</a:t>
            </a:r>
          </a:p>
          <a:p>
            <a:pPr algn="ctr">
              <a:lnSpc>
                <a:spcPts val="3932"/>
              </a:lnSpc>
              <a:spcBef>
                <a:spcPct val="0"/>
              </a:spcBef>
            </a:pPr>
          </a:p>
        </p:txBody>
      </p:sp>
      <p:sp>
        <p:nvSpPr>
          <p:cNvPr name="TextBox 16" id="16"/>
          <p:cNvSpPr txBox="true"/>
          <p:nvPr/>
        </p:nvSpPr>
        <p:spPr>
          <a:xfrm rot="0">
            <a:off x="5382884" y="8489020"/>
            <a:ext cx="2420152" cy="2884228"/>
          </a:xfrm>
          <a:prstGeom prst="rect">
            <a:avLst/>
          </a:prstGeom>
        </p:spPr>
        <p:txBody>
          <a:bodyPr anchor="t" rtlCol="false" tIns="0" lIns="0" bIns="0" rIns="0">
            <a:spAutoFit/>
          </a:bodyPr>
          <a:lstStyle/>
          <a:p>
            <a:pPr algn="ctr">
              <a:lnSpc>
                <a:spcPts val="3830"/>
              </a:lnSpc>
            </a:pPr>
            <a:r>
              <a:rPr lang="en-US" sz="2736">
                <a:solidFill>
                  <a:srgbClr val="000000"/>
                </a:solidFill>
                <a:latin typeface="Roboto Bold"/>
                <a:ea typeface="Roboto Bold"/>
                <a:cs typeface="Roboto Bold"/>
                <a:sym typeface="Roboto Bold"/>
              </a:rPr>
              <a:t>NumPy</a:t>
            </a:r>
          </a:p>
          <a:p>
            <a:pPr algn="ctr">
              <a:lnSpc>
                <a:spcPts val="3830"/>
              </a:lnSpc>
            </a:pPr>
            <a:r>
              <a:rPr lang="en-US" sz="2736">
                <a:solidFill>
                  <a:srgbClr val="000000"/>
                </a:solidFill>
                <a:latin typeface="Roboto Bold"/>
                <a:ea typeface="Roboto Bold"/>
                <a:cs typeface="Roboto Bold"/>
                <a:sym typeface="Roboto Bold"/>
              </a:rPr>
              <a:t>Pandas</a:t>
            </a:r>
          </a:p>
          <a:p>
            <a:pPr algn="ctr">
              <a:lnSpc>
                <a:spcPts val="3830"/>
              </a:lnSpc>
            </a:pPr>
            <a:r>
              <a:rPr lang="en-US" sz="2736">
                <a:solidFill>
                  <a:srgbClr val="000000"/>
                </a:solidFill>
                <a:latin typeface="Roboto Bold"/>
                <a:ea typeface="Roboto Bold"/>
                <a:cs typeface="Roboto Bold"/>
                <a:sym typeface="Roboto Bold"/>
              </a:rPr>
              <a:t>SciPy</a:t>
            </a:r>
          </a:p>
          <a:p>
            <a:pPr algn="ctr">
              <a:lnSpc>
                <a:spcPts val="3830"/>
              </a:lnSpc>
            </a:pPr>
          </a:p>
          <a:p>
            <a:pPr algn="ctr">
              <a:lnSpc>
                <a:spcPts val="3830"/>
              </a:lnSpc>
            </a:pPr>
          </a:p>
          <a:p>
            <a:pPr algn="ctr">
              <a:lnSpc>
                <a:spcPts val="3830"/>
              </a:lnSpc>
              <a:spcBef>
                <a:spcPct val="0"/>
              </a:spcBef>
            </a:pPr>
          </a:p>
        </p:txBody>
      </p:sp>
      <p:sp>
        <p:nvSpPr>
          <p:cNvPr name="TextBox 17" id="17"/>
          <p:cNvSpPr txBox="true"/>
          <p:nvPr/>
        </p:nvSpPr>
        <p:spPr>
          <a:xfrm rot="0">
            <a:off x="10622643" y="7158259"/>
            <a:ext cx="2926493" cy="1481231"/>
          </a:xfrm>
          <a:prstGeom prst="rect">
            <a:avLst/>
          </a:prstGeom>
        </p:spPr>
        <p:txBody>
          <a:bodyPr anchor="t" rtlCol="false" tIns="0" lIns="0" bIns="0" rIns="0">
            <a:spAutoFit/>
          </a:bodyPr>
          <a:lstStyle/>
          <a:p>
            <a:pPr algn="ctr">
              <a:lnSpc>
                <a:spcPts val="3932"/>
              </a:lnSpc>
            </a:pPr>
            <a:r>
              <a:rPr lang="en-US" sz="2808">
                <a:solidFill>
                  <a:srgbClr val="000000"/>
                </a:solidFill>
                <a:latin typeface="Roboto Bold"/>
                <a:ea typeface="Roboto Bold"/>
                <a:cs typeface="Roboto Bold"/>
                <a:sym typeface="Roboto Bold"/>
              </a:rPr>
              <a:t>GNN</a:t>
            </a:r>
          </a:p>
          <a:p>
            <a:pPr algn="ctr">
              <a:lnSpc>
                <a:spcPts val="3932"/>
              </a:lnSpc>
            </a:pPr>
            <a:r>
              <a:rPr lang="en-US" sz="2808">
                <a:solidFill>
                  <a:srgbClr val="000000"/>
                </a:solidFill>
                <a:latin typeface="Roboto Bold"/>
                <a:ea typeface="Roboto Bold"/>
                <a:cs typeface="Roboto Bold"/>
                <a:sym typeface="Roboto Bold"/>
              </a:rPr>
              <a:t>Libraries</a:t>
            </a:r>
          </a:p>
          <a:p>
            <a:pPr algn="ctr">
              <a:lnSpc>
                <a:spcPts val="3932"/>
              </a:lnSpc>
              <a:spcBef>
                <a:spcPct val="0"/>
              </a:spcBef>
            </a:pPr>
          </a:p>
        </p:txBody>
      </p:sp>
      <p:sp>
        <p:nvSpPr>
          <p:cNvPr name="TextBox 18" id="18"/>
          <p:cNvSpPr txBox="true"/>
          <p:nvPr/>
        </p:nvSpPr>
        <p:spPr>
          <a:xfrm rot="0">
            <a:off x="15722305" y="2670010"/>
            <a:ext cx="1318518" cy="44831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Roboto Bold"/>
                <a:ea typeface="Roboto Bold"/>
                <a:cs typeface="Roboto Bold"/>
                <a:sym typeface="Roboto Bold"/>
              </a:rPr>
              <a:t>Seaborn </a:t>
            </a:r>
          </a:p>
        </p:txBody>
      </p:sp>
      <p:sp>
        <p:nvSpPr>
          <p:cNvPr name="TextBox 19" id="19"/>
          <p:cNvSpPr txBox="true"/>
          <p:nvPr/>
        </p:nvSpPr>
        <p:spPr>
          <a:xfrm rot="0">
            <a:off x="10875813" y="8572815"/>
            <a:ext cx="2420152" cy="1454498"/>
          </a:xfrm>
          <a:prstGeom prst="rect">
            <a:avLst/>
          </a:prstGeom>
        </p:spPr>
        <p:txBody>
          <a:bodyPr anchor="t" rtlCol="false" tIns="0" lIns="0" bIns="0" rIns="0">
            <a:spAutoFit/>
          </a:bodyPr>
          <a:lstStyle/>
          <a:p>
            <a:pPr algn="ctr">
              <a:lnSpc>
                <a:spcPts val="3830"/>
              </a:lnSpc>
            </a:pPr>
            <a:r>
              <a:rPr lang="en-US" sz="2736">
                <a:solidFill>
                  <a:srgbClr val="000000"/>
                </a:solidFill>
                <a:latin typeface="Roboto Bold"/>
                <a:ea typeface="Roboto Bold"/>
                <a:cs typeface="Roboto Bold"/>
                <a:sym typeface="Roboto Bold"/>
              </a:rPr>
              <a:t>PyG</a:t>
            </a:r>
          </a:p>
          <a:p>
            <a:pPr algn="ctr">
              <a:lnSpc>
                <a:spcPts val="3830"/>
              </a:lnSpc>
            </a:pPr>
            <a:r>
              <a:rPr lang="en-US" sz="2736">
                <a:solidFill>
                  <a:srgbClr val="000000"/>
                </a:solidFill>
                <a:latin typeface="Roboto Bold"/>
                <a:ea typeface="Roboto Bold"/>
                <a:cs typeface="Roboto Bold"/>
                <a:sym typeface="Roboto Bold"/>
              </a:rPr>
              <a:t>DGl</a:t>
            </a:r>
          </a:p>
          <a:p>
            <a:pPr algn="ctr">
              <a:lnSpc>
                <a:spcPts val="3830"/>
              </a:lnSpc>
              <a:spcBef>
                <a:spcPct val="0"/>
              </a:spcBef>
            </a:pPr>
          </a:p>
        </p:txBody>
      </p:sp>
      <p:sp>
        <p:nvSpPr>
          <p:cNvPr name="TextBox 20" id="20"/>
          <p:cNvSpPr txBox="true"/>
          <p:nvPr/>
        </p:nvSpPr>
        <p:spPr>
          <a:xfrm rot="0">
            <a:off x="15617111" y="2274405"/>
            <a:ext cx="1592560" cy="44831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Roboto Bold"/>
                <a:ea typeface="Roboto Bold"/>
                <a:cs typeface="Roboto Bold"/>
                <a:sym typeface="Roboto Bold"/>
              </a:rPr>
              <a:t>Matplotlib </a:t>
            </a:r>
          </a:p>
        </p:txBody>
      </p:sp>
      <p:sp>
        <p:nvSpPr>
          <p:cNvPr name="TextBox 21" id="21"/>
          <p:cNvSpPr txBox="true"/>
          <p:nvPr/>
        </p:nvSpPr>
        <p:spPr>
          <a:xfrm rot="0">
            <a:off x="15050296" y="1179780"/>
            <a:ext cx="2662535" cy="44831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Roboto Bold"/>
                <a:ea typeface="Roboto Bold"/>
                <a:cs typeface="Roboto Bold"/>
                <a:sym typeface="Roboto Bold"/>
              </a:rPr>
              <a:t>Visualization  tool</a:t>
            </a:r>
          </a:p>
        </p:txBody>
      </p:sp>
      <p:sp>
        <p:nvSpPr>
          <p:cNvPr name="TextBox 22" id="22"/>
          <p:cNvSpPr txBox="true"/>
          <p:nvPr/>
        </p:nvSpPr>
        <p:spPr>
          <a:xfrm rot="0">
            <a:off x="14950144" y="5604736"/>
            <a:ext cx="2926493" cy="1976531"/>
          </a:xfrm>
          <a:prstGeom prst="rect">
            <a:avLst/>
          </a:prstGeom>
        </p:spPr>
        <p:txBody>
          <a:bodyPr anchor="t" rtlCol="false" tIns="0" lIns="0" bIns="0" rIns="0">
            <a:spAutoFit/>
          </a:bodyPr>
          <a:lstStyle/>
          <a:p>
            <a:pPr algn="ctr">
              <a:lnSpc>
                <a:spcPts val="3932"/>
              </a:lnSpc>
            </a:pPr>
            <a:r>
              <a:rPr lang="en-US" sz="2808">
                <a:solidFill>
                  <a:srgbClr val="000000"/>
                </a:solidFill>
                <a:latin typeface="Roboto Bold"/>
                <a:ea typeface="Roboto Bold"/>
                <a:cs typeface="Roboto Bold"/>
                <a:sym typeface="Roboto Bold"/>
              </a:rPr>
              <a:t>Signal Processssing Tool</a:t>
            </a:r>
          </a:p>
          <a:p>
            <a:pPr algn="ctr">
              <a:lnSpc>
                <a:spcPts val="3932"/>
              </a:lnSpc>
              <a:spcBef>
                <a:spcPct val="0"/>
              </a:spcBef>
            </a:pPr>
          </a:p>
        </p:txBody>
      </p:sp>
      <p:sp>
        <p:nvSpPr>
          <p:cNvPr name="TextBox 23" id="23"/>
          <p:cNvSpPr txBox="true"/>
          <p:nvPr/>
        </p:nvSpPr>
        <p:spPr>
          <a:xfrm rot="0">
            <a:off x="15203315" y="7359764"/>
            <a:ext cx="2420152" cy="1940273"/>
          </a:xfrm>
          <a:prstGeom prst="rect">
            <a:avLst/>
          </a:prstGeom>
        </p:spPr>
        <p:txBody>
          <a:bodyPr anchor="t" rtlCol="false" tIns="0" lIns="0" bIns="0" rIns="0">
            <a:spAutoFit/>
          </a:bodyPr>
          <a:lstStyle/>
          <a:p>
            <a:pPr algn="ctr">
              <a:lnSpc>
                <a:spcPts val="3830"/>
              </a:lnSpc>
            </a:pPr>
            <a:r>
              <a:rPr lang="en-US" sz="2736">
                <a:solidFill>
                  <a:srgbClr val="000000"/>
                </a:solidFill>
                <a:latin typeface="Roboto Bold"/>
                <a:ea typeface="Roboto Bold"/>
                <a:cs typeface="Roboto Bold"/>
                <a:sym typeface="Roboto Bold"/>
              </a:rPr>
              <a:t>MNE</a:t>
            </a:r>
          </a:p>
          <a:p>
            <a:pPr algn="ctr">
              <a:lnSpc>
                <a:spcPts val="3830"/>
              </a:lnSpc>
            </a:pPr>
            <a:r>
              <a:rPr lang="en-US" sz="2736">
                <a:solidFill>
                  <a:srgbClr val="000000"/>
                </a:solidFill>
                <a:latin typeface="Roboto Bold"/>
                <a:ea typeface="Roboto Bold"/>
                <a:cs typeface="Roboto Bold"/>
                <a:sym typeface="Roboto Bold"/>
              </a:rPr>
              <a:t>EEG Lab</a:t>
            </a:r>
          </a:p>
          <a:p>
            <a:pPr algn="ctr">
              <a:lnSpc>
                <a:spcPts val="3830"/>
              </a:lnSpc>
            </a:pPr>
          </a:p>
          <a:p>
            <a:pPr algn="ctr">
              <a:lnSpc>
                <a:spcPts val="383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3269874" y="11602789"/>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419333" y="1760370"/>
            <a:ext cx="7428611" cy="7565951"/>
            <a:chOff x="0" y="0"/>
            <a:chExt cx="1956507" cy="1992678"/>
          </a:xfrm>
        </p:grpSpPr>
        <p:sp>
          <p:nvSpPr>
            <p:cNvPr name="Freeform 7" id="7"/>
            <p:cNvSpPr/>
            <p:nvPr/>
          </p:nvSpPr>
          <p:spPr>
            <a:xfrm flipH="false" flipV="false" rot="0">
              <a:off x="0" y="0"/>
              <a:ext cx="1956507" cy="1992678"/>
            </a:xfrm>
            <a:custGeom>
              <a:avLst/>
              <a:gdLst/>
              <a:ahLst/>
              <a:cxnLst/>
              <a:rect r="r" b="b" t="t" l="l"/>
              <a:pathLst>
                <a:path h="1992678" w="1956507">
                  <a:moveTo>
                    <a:pt x="0" y="0"/>
                  </a:moveTo>
                  <a:lnTo>
                    <a:pt x="1956507" y="0"/>
                  </a:lnTo>
                  <a:lnTo>
                    <a:pt x="1956507" y="1992678"/>
                  </a:lnTo>
                  <a:lnTo>
                    <a:pt x="0" y="1992678"/>
                  </a:lnTo>
                  <a:close/>
                </a:path>
              </a:pathLst>
            </a:custGeom>
            <a:solidFill>
              <a:srgbClr val="28094B"/>
            </a:solidFill>
          </p:spPr>
        </p:sp>
        <p:sp>
          <p:nvSpPr>
            <p:cNvPr name="TextBox 8" id="8"/>
            <p:cNvSpPr txBox="true"/>
            <p:nvPr/>
          </p:nvSpPr>
          <p:spPr>
            <a:xfrm>
              <a:off x="0" y="9525"/>
              <a:ext cx="1956507" cy="1983153"/>
            </a:xfrm>
            <a:prstGeom prst="rect">
              <a:avLst/>
            </a:prstGeom>
          </p:spPr>
          <p:txBody>
            <a:bodyPr anchor="ctr" rtlCol="false" tIns="50800" lIns="50800" bIns="50800" rIns="50800"/>
            <a:lstStyle/>
            <a:p>
              <a:pPr algn="ctr">
                <a:lnSpc>
                  <a:spcPts val="1869"/>
                </a:lnSpc>
              </a:pPr>
            </a:p>
          </p:txBody>
        </p:sp>
      </p:grpSp>
      <p:sp>
        <p:nvSpPr>
          <p:cNvPr name="Freeform 9" id="9"/>
          <p:cNvSpPr/>
          <p:nvPr/>
        </p:nvSpPr>
        <p:spPr>
          <a:xfrm flipH="false" flipV="false" rot="0">
            <a:off x="10629807" y="2701409"/>
            <a:ext cx="7658193" cy="5683873"/>
          </a:xfrm>
          <a:custGeom>
            <a:avLst/>
            <a:gdLst/>
            <a:ahLst/>
            <a:cxnLst/>
            <a:rect r="r" b="b" t="t" l="l"/>
            <a:pathLst>
              <a:path h="5683873" w="7658193">
                <a:moveTo>
                  <a:pt x="0" y="0"/>
                </a:moveTo>
                <a:lnTo>
                  <a:pt x="7658193" y="0"/>
                </a:lnTo>
                <a:lnTo>
                  <a:pt x="7658193" y="5683873"/>
                </a:lnTo>
                <a:lnTo>
                  <a:pt x="0" y="5683873"/>
                </a:lnTo>
                <a:lnTo>
                  <a:pt x="0" y="0"/>
                </a:lnTo>
                <a:close/>
              </a:path>
            </a:pathLst>
          </a:custGeom>
          <a:blipFill>
            <a:blip r:embed="rId6"/>
            <a:stretch>
              <a:fillRect l="0" t="0" r="0" b="-909"/>
            </a:stretch>
          </a:blipFill>
        </p:spPr>
      </p:sp>
      <p:sp>
        <p:nvSpPr>
          <p:cNvPr name="TextBox 10" id="10"/>
          <p:cNvSpPr txBox="true"/>
          <p:nvPr/>
        </p:nvSpPr>
        <p:spPr>
          <a:xfrm rot="0">
            <a:off x="2158011" y="1855051"/>
            <a:ext cx="6140253" cy="2092833"/>
          </a:xfrm>
          <a:prstGeom prst="rect">
            <a:avLst/>
          </a:prstGeom>
        </p:spPr>
        <p:txBody>
          <a:bodyPr anchor="t" rtlCol="false" tIns="0" lIns="0" bIns="0" rIns="0">
            <a:spAutoFit/>
          </a:bodyPr>
          <a:lstStyle/>
          <a:p>
            <a:pPr algn="ctr">
              <a:lnSpc>
                <a:spcPts val="8316"/>
              </a:lnSpc>
            </a:pPr>
            <a:r>
              <a:rPr lang="en-US" sz="6600">
                <a:solidFill>
                  <a:srgbClr val="FFFFFF"/>
                </a:solidFill>
                <a:latin typeface="Roboto Bold"/>
                <a:ea typeface="Roboto Bold"/>
                <a:cs typeface="Roboto Bold"/>
                <a:sym typeface="Roboto Bold"/>
              </a:rPr>
              <a:t>Project Outcomes</a:t>
            </a:r>
          </a:p>
        </p:txBody>
      </p:sp>
      <p:sp>
        <p:nvSpPr>
          <p:cNvPr name="TextBox 11" id="11"/>
          <p:cNvSpPr txBox="true"/>
          <p:nvPr/>
        </p:nvSpPr>
        <p:spPr>
          <a:xfrm rot="0">
            <a:off x="2238162" y="4252684"/>
            <a:ext cx="6023819" cy="1362711"/>
          </a:xfrm>
          <a:prstGeom prst="rect">
            <a:avLst/>
          </a:prstGeom>
        </p:spPr>
        <p:txBody>
          <a:bodyPr anchor="t" rtlCol="false" tIns="0" lIns="0" bIns="0" rIns="0">
            <a:spAutoFit/>
          </a:bodyPr>
          <a:lstStyle/>
          <a:p>
            <a:pPr algn="ctr">
              <a:lnSpc>
                <a:spcPts val="3639"/>
              </a:lnSpc>
            </a:pPr>
          </a:p>
          <a:p>
            <a:pPr algn="ctr">
              <a:lnSpc>
                <a:spcPts val="3639"/>
              </a:lnSpc>
              <a:spcBef>
                <a:spcPct val="0"/>
              </a:spcBef>
            </a:pPr>
            <a:r>
              <a:rPr lang="en-US" sz="2599">
                <a:solidFill>
                  <a:srgbClr val="FFFFFF"/>
                </a:solidFill>
                <a:latin typeface="Roboto Bold"/>
                <a:ea typeface="Roboto Bold"/>
                <a:cs typeface="Roboto Bold"/>
                <a:sym typeface="Roboto Bold"/>
              </a:rPr>
              <a:t>Accurately classify motor imagery tasks from EEG signals</a:t>
            </a:r>
          </a:p>
        </p:txBody>
      </p:sp>
      <p:sp>
        <p:nvSpPr>
          <p:cNvPr name="TextBox 12" id="12"/>
          <p:cNvSpPr txBox="true"/>
          <p:nvPr/>
        </p:nvSpPr>
        <p:spPr>
          <a:xfrm rot="0">
            <a:off x="2179945" y="6011573"/>
            <a:ext cx="5907385" cy="13627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Roboto Bold"/>
                <a:ea typeface="Roboto Bold"/>
                <a:cs typeface="Roboto Bold"/>
                <a:sym typeface="Roboto Bold"/>
              </a:rPr>
              <a:t> Develop user-friendly software implementing the classification framework.</a:t>
            </a:r>
          </a:p>
        </p:txBody>
      </p:sp>
      <p:sp>
        <p:nvSpPr>
          <p:cNvPr name="TextBox 13" id="13"/>
          <p:cNvSpPr txBox="true"/>
          <p:nvPr/>
        </p:nvSpPr>
        <p:spPr>
          <a:xfrm rot="0">
            <a:off x="2296379" y="7675351"/>
            <a:ext cx="5907385" cy="13627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Roboto"/>
                <a:ea typeface="Roboto"/>
                <a:cs typeface="Roboto"/>
                <a:sym typeface="Roboto"/>
              </a:rPr>
              <a:t> </a:t>
            </a:r>
            <a:r>
              <a:rPr lang="en-US" sz="2599">
                <a:solidFill>
                  <a:srgbClr val="FFFFFF"/>
                </a:solidFill>
                <a:latin typeface="Roboto Bold"/>
                <a:ea typeface="Roboto Bold"/>
                <a:cs typeface="Roboto Bold"/>
                <a:sym typeface="Roboto Bold"/>
              </a:rPr>
              <a:t>Create new algorithms for processing EEG signals, enhancing accuracy and efficiency.</a:t>
            </a:r>
          </a:p>
        </p:txBody>
      </p:sp>
      <p:sp>
        <p:nvSpPr>
          <p:cNvPr name="Freeform 14" id="14"/>
          <p:cNvSpPr/>
          <p:nvPr/>
        </p:nvSpPr>
        <p:spPr>
          <a:xfrm flipH="false" flipV="false" rot="0">
            <a:off x="3116941" y="4081191"/>
            <a:ext cx="4033394" cy="95335"/>
          </a:xfrm>
          <a:custGeom>
            <a:avLst/>
            <a:gdLst/>
            <a:ahLst/>
            <a:cxnLst/>
            <a:rect r="r" b="b" t="t" l="l"/>
            <a:pathLst>
              <a:path h="95335" w="4033394">
                <a:moveTo>
                  <a:pt x="0" y="0"/>
                </a:moveTo>
                <a:lnTo>
                  <a:pt x="4033394" y="0"/>
                </a:lnTo>
                <a:lnTo>
                  <a:pt x="4033394" y="95335"/>
                </a:lnTo>
                <a:lnTo>
                  <a:pt x="0" y="95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51497" y="316048"/>
            <a:ext cx="559181" cy="296366"/>
          </a:xfrm>
          <a:custGeom>
            <a:avLst/>
            <a:gdLst/>
            <a:ahLst/>
            <a:cxnLst/>
            <a:rect r="r" b="b" t="t" l="l"/>
            <a:pathLst>
              <a:path h="296366" w="559181">
                <a:moveTo>
                  <a:pt x="0" y="0"/>
                </a:moveTo>
                <a:lnTo>
                  <a:pt x="559181" y="0"/>
                </a:lnTo>
                <a:lnTo>
                  <a:pt x="559181" y="296367"/>
                </a:lnTo>
                <a:lnTo>
                  <a:pt x="0" y="296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5242" y="1700170"/>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24613">
            <a:off x="-9257962" y="3934534"/>
            <a:ext cx="12287251" cy="10647531"/>
          </a:xfrm>
          <a:custGeom>
            <a:avLst/>
            <a:gdLst/>
            <a:ahLst/>
            <a:cxnLst/>
            <a:rect r="r" b="b" t="t" l="l"/>
            <a:pathLst>
              <a:path h="10647531" w="12287251">
                <a:moveTo>
                  <a:pt x="0" y="0"/>
                </a:moveTo>
                <a:lnTo>
                  <a:pt x="12287250" y="0"/>
                </a:lnTo>
                <a:lnTo>
                  <a:pt x="12287250" y="10647532"/>
                </a:lnTo>
                <a:lnTo>
                  <a:pt x="0" y="106475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4500061" y="5031077"/>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815498" y="560301"/>
            <a:ext cx="7045477" cy="2308860"/>
          </a:xfrm>
          <a:prstGeom prst="rect">
            <a:avLst/>
          </a:prstGeom>
        </p:spPr>
        <p:txBody>
          <a:bodyPr anchor="t" rtlCol="false" tIns="0" lIns="0" bIns="0" rIns="0">
            <a:spAutoFit/>
          </a:bodyPr>
          <a:lstStyle/>
          <a:p>
            <a:pPr algn="ctr">
              <a:lnSpc>
                <a:spcPts val="9240"/>
              </a:lnSpc>
            </a:pPr>
            <a:r>
              <a:rPr lang="en-US" sz="6600">
                <a:solidFill>
                  <a:srgbClr val="000000"/>
                </a:solidFill>
                <a:latin typeface="Roboto Bold"/>
                <a:ea typeface="Roboto Bold"/>
                <a:cs typeface="Roboto Bold"/>
                <a:sym typeface="Roboto Bold"/>
              </a:rPr>
              <a:t>PROJECT </a:t>
            </a:r>
          </a:p>
          <a:p>
            <a:pPr algn="ctr">
              <a:lnSpc>
                <a:spcPts val="9240"/>
              </a:lnSpc>
            </a:pPr>
            <a:r>
              <a:rPr lang="en-US" sz="6600">
                <a:solidFill>
                  <a:srgbClr val="000000"/>
                </a:solidFill>
                <a:latin typeface="Roboto Bold"/>
                <a:ea typeface="Roboto Bold"/>
                <a:cs typeface="Roboto Bold"/>
                <a:sym typeface="Roboto Bold"/>
              </a:rPr>
              <a:t>SCOPE </a:t>
            </a:r>
          </a:p>
        </p:txBody>
      </p:sp>
      <p:sp>
        <p:nvSpPr>
          <p:cNvPr name="Freeform 7" id="7"/>
          <p:cNvSpPr/>
          <p:nvPr/>
        </p:nvSpPr>
        <p:spPr>
          <a:xfrm flipH="false" flipV="false" rot="0">
            <a:off x="11987103" y="1618933"/>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156008" y="7036549"/>
            <a:ext cx="3707286" cy="2446809"/>
          </a:xfrm>
          <a:custGeom>
            <a:avLst/>
            <a:gdLst/>
            <a:ahLst/>
            <a:cxnLst/>
            <a:rect r="r" b="b" t="t" l="l"/>
            <a:pathLst>
              <a:path h="2446809" w="3707286">
                <a:moveTo>
                  <a:pt x="0" y="0"/>
                </a:moveTo>
                <a:lnTo>
                  <a:pt x="3707286" y="0"/>
                </a:lnTo>
                <a:lnTo>
                  <a:pt x="3707286" y="2446809"/>
                </a:lnTo>
                <a:lnTo>
                  <a:pt x="0" y="2446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52051" y="6975209"/>
            <a:ext cx="7315200" cy="3311791"/>
          </a:xfrm>
          <a:custGeom>
            <a:avLst/>
            <a:gdLst/>
            <a:ahLst/>
            <a:cxnLst/>
            <a:rect r="r" b="b" t="t" l="l"/>
            <a:pathLst>
              <a:path h="3311791" w="7315200">
                <a:moveTo>
                  <a:pt x="0" y="0"/>
                </a:moveTo>
                <a:lnTo>
                  <a:pt x="7315200" y="0"/>
                </a:lnTo>
                <a:lnTo>
                  <a:pt x="7315200" y="3311791"/>
                </a:lnTo>
                <a:lnTo>
                  <a:pt x="0" y="33117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5424039" y="8474824"/>
            <a:ext cx="2327458" cy="2247054"/>
          </a:xfrm>
          <a:custGeom>
            <a:avLst/>
            <a:gdLst/>
            <a:ahLst/>
            <a:cxnLst/>
            <a:rect r="r" b="b" t="t" l="l"/>
            <a:pathLst>
              <a:path h="2247054" w="2327458">
                <a:moveTo>
                  <a:pt x="0" y="0"/>
                </a:moveTo>
                <a:lnTo>
                  <a:pt x="2327458" y="0"/>
                </a:lnTo>
                <a:lnTo>
                  <a:pt x="2327458" y="2247054"/>
                </a:lnTo>
                <a:lnTo>
                  <a:pt x="0" y="22470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028700" y="627248"/>
            <a:ext cx="7045477" cy="2308860"/>
          </a:xfrm>
          <a:prstGeom prst="rect">
            <a:avLst/>
          </a:prstGeom>
        </p:spPr>
        <p:txBody>
          <a:bodyPr anchor="t" rtlCol="false" tIns="0" lIns="0" bIns="0" rIns="0">
            <a:spAutoFit/>
          </a:bodyPr>
          <a:lstStyle/>
          <a:p>
            <a:pPr algn="l">
              <a:lnSpc>
                <a:spcPts val="9240"/>
              </a:lnSpc>
            </a:pPr>
            <a:r>
              <a:rPr lang="en-US" sz="6600">
                <a:solidFill>
                  <a:srgbClr val="000000"/>
                </a:solidFill>
                <a:latin typeface="Roboto Bold"/>
                <a:ea typeface="Roboto Bold"/>
                <a:cs typeface="Roboto Bold"/>
                <a:sym typeface="Roboto Bold"/>
              </a:rPr>
              <a:t>PROBLEM    DEFINITION  </a:t>
            </a:r>
          </a:p>
        </p:txBody>
      </p:sp>
      <p:sp>
        <p:nvSpPr>
          <p:cNvPr name="TextBox 12" id="12"/>
          <p:cNvSpPr txBox="true"/>
          <p:nvPr/>
        </p:nvSpPr>
        <p:spPr>
          <a:xfrm rot="0">
            <a:off x="873253" y="3142500"/>
            <a:ext cx="7659136" cy="4182569"/>
          </a:xfrm>
          <a:prstGeom prst="rect">
            <a:avLst/>
          </a:prstGeom>
        </p:spPr>
        <p:txBody>
          <a:bodyPr anchor="t" rtlCol="false" tIns="0" lIns="0" bIns="0" rIns="0">
            <a:spAutoFit/>
          </a:bodyPr>
          <a:lstStyle/>
          <a:p>
            <a:pPr algn="l">
              <a:lnSpc>
                <a:spcPts val="4139"/>
              </a:lnSpc>
            </a:pPr>
            <a:r>
              <a:rPr lang="en-US" sz="2956">
                <a:solidFill>
                  <a:srgbClr val="000000"/>
                </a:solidFill>
                <a:latin typeface="Roboto"/>
                <a:ea typeface="Roboto"/>
                <a:cs typeface="Roboto"/>
                <a:sym typeface="Roboto"/>
              </a:rPr>
              <a:t>Our project aims to empower individuals facing motor impairments and paralysis by interpreting their EEG brain signals using three powerful techniques: Graph Neural Networks (GNN), Bidirectional Long Short-Term Memory (BILSTM), and Deep Belief Attention Network (DBAN). </a:t>
            </a:r>
          </a:p>
          <a:p>
            <a:pPr algn="l">
              <a:lnSpc>
                <a:spcPts val="4139"/>
              </a:lnSpc>
            </a:pPr>
          </a:p>
        </p:txBody>
      </p:sp>
      <p:sp>
        <p:nvSpPr>
          <p:cNvPr name="TextBox 13" id="13"/>
          <p:cNvSpPr txBox="true"/>
          <p:nvPr/>
        </p:nvSpPr>
        <p:spPr>
          <a:xfrm rot="0">
            <a:off x="9978446" y="3180600"/>
            <a:ext cx="7379546" cy="5694756"/>
          </a:xfrm>
          <a:prstGeom prst="rect">
            <a:avLst/>
          </a:prstGeom>
        </p:spPr>
        <p:txBody>
          <a:bodyPr anchor="t" rtlCol="false" tIns="0" lIns="0" bIns="0" rIns="0">
            <a:spAutoFit/>
          </a:bodyPr>
          <a:lstStyle/>
          <a:p>
            <a:pPr algn="l" marL="638399" indent="-319200" lvl="1">
              <a:lnSpc>
                <a:spcPts val="3725"/>
              </a:lnSpc>
              <a:buFont typeface="Arial"/>
              <a:buChar char="•"/>
            </a:pPr>
            <a:r>
              <a:rPr lang="en-US" sz="2956">
                <a:solidFill>
                  <a:srgbClr val="000000"/>
                </a:solidFill>
                <a:latin typeface="Roboto"/>
                <a:ea typeface="Roboto"/>
                <a:cs typeface="Roboto"/>
                <a:sym typeface="Roboto"/>
              </a:rPr>
              <a:t>Enhance EEG signal classification for motor imagery using advanced neural networks.</a:t>
            </a:r>
          </a:p>
          <a:p>
            <a:pPr algn="l">
              <a:lnSpc>
                <a:spcPts val="3725"/>
              </a:lnSpc>
            </a:pPr>
          </a:p>
          <a:p>
            <a:pPr algn="l" marL="638399" indent="-319200" lvl="1">
              <a:lnSpc>
                <a:spcPts val="3725"/>
              </a:lnSpc>
              <a:buFont typeface="Arial"/>
              <a:buChar char="•"/>
            </a:pPr>
            <a:r>
              <a:rPr lang="en-US" sz="2956">
                <a:solidFill>
                  <a:srgbClr val="000000"/>
                </a:solidFill>
                <a:latin typeface="Roboto"/>
                <a:ea typeface="Roboto"/>
                <a:cs typeface="Roboto"/>
                <a:sym typeface="Roboto"/>
              </a:rPr>
              <a:t>Capture spatial-temporal patterns with GNN and Bi-LSTM.</a:t>
            </a:r>
          </a:p>
          <a:p>
            <a:pPr algn="l">
              <a:lnSpc>
                <a:spcPts val="3725"/>
              </a:lnSpc>
            </a:pPr>
          </a:p>
          <a:p>
            <a:pPr algn="l" marL="638399" indent="-319200" lvl="1">
              <a:lnSpc>
                <a:spcPts val="3725"/>
              </a:lnSpc>
              <a:buFont typeface="Arial"/>
              <a:buChar char="•"/>
            </a:pPr>
            <a:r>
              <a:rPr lang="en-US" sz="2956">
                <a:solidFill>
                  <a:srgbClr val="000000"/>
                </a:solidFill>
                <a:latin typeface="Roboto"/>
                <a:ea typeface="Roboto"/>
                <a:cs typeface="Roboto"/>
                <a:sym typeface="Roboto"/>
              </a:rPr>
              <a:t>Develop a user-friendly system for EEG-based motor imagery applications.</a:t>
            </a:r>
          </a:p>
          <a:p>
            <a:pPr algn="l">
              <a:lnSpc>
                <a:spcPts val="3725"/>
              </a:lnSpc>
            </a:pPr>
          </a:p>
          <a:p>
            <a:pPr algn="l">
              <a:lnSpc>
                <a:spcPts val="4139"/>
              </a:lnSpc>
            </a:pPr>
          </a:p>
          <a:p>
            <a:pPr algn="l">
              <a:lnSpc>
                <a:spcPts val="4139"/>
              </a:lnSpc>
            </a:pPr>
          </a:p>
        </p:txBody>
      </p:sp>
      <p:sp>
        <p:nvSpPr>
          <p:cNvPr name="Freeform 14" id="14"/>
          <p:cNvSpPr/>
          <p:nvPr/>
        </p:nvSpPr>
        <p:spPr>
          <a:xfrm flipH="false" flipV="false" rot="0">
            <a:off x="0" y="464231"/>
            <a:ext cx="559181" cy="296366"/>
          </a:xfrm>
          <a:custGeom>
            <a:avLst/>
            <a:gdLst/>
            <a:ahLst/>
            <a:cxnLst/>
            <a:rect r="r" b="b" t="t" l="l"/>
            <a:pathLst>
              <a:path h="296366" w="559181">
                <a:moveTo>
                  <a:pt x="0" y="0"/>
                </a:moveTo>
                <a:lnTo>
                  <a:pt x="559181" y="0"/>
                </a:lnTo>
                <a:lnTo>
                  <a:pt x="559181" y="296367"/>
                </a:lnTo>
                <a:lnTo>
                  <a:pt x="0" y="296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9190" y="3796919"/>
            <a:ext cx="17909621" cy="5782340"/>
          </a:xfrm>
          <a:custGeom>
            <a:avLst/>
            <a:gdLst/>
            <a:ahLst/>
            <a:cxnLst/>
            <a:rect r="r" b="b" t="t" l="l"/>
            <a:pathLst>
              <a:path h="5782340" w="17909621">
                <a:moveTo>
                  <a:pt x="0" y="0"/>
                </a:moveTo>
                <a:lnTo>
                  <a:pt x="17909620" y="0"/>
                </a:lnTo>
                <a:lnTo>
                  <a:pt x="17909620" y="5782340"/>
                </a:lnTo>
                <a:lnTo>
                  <a:pt x="0" y="5782340"/>
                </a:lnTo>
                <a:lnTo>
                  <a:pt x="0" y="0"/>
                </a:lnTo>
                <a:close/>
              </a:path>
            </a:pathLst>
          </a:custGeom>
          <a:blipFill>
            <a:blip r:embed="rId6"/>
            <a:stretch>
              <a:fillRect l="-598" t="-2774" r="0" b="-1411"/>
            </a:stretch>
          </a:blipFill>
        </p:spPr>
      </p:sp>
      <p:sp>
        <p:nvSpPr>
          <p:cNvPr name="TextBox 5" id="5"/>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Roboto Bold"/>
                <a:ea typeface="Roboto Bold"/>
                <a:cs typeface="Roboto Bold"/>
                <a:sym typeface="Roboto Bold"/>
              </a:rPr>
              <a:t>Work Plan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Roboto Bold"/>
                <a:ea typeface="Roboto Bold"/>
                <a:cs typeface="Roboto Bold"/>
                <a:sym typeface="Roboto Bold"/>
              </a:rPr>
              <a:t>Future Plan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9083896" y="100309"/>
            <a:ext cx="9204104" cy="3480435"/>
          </a:xfrm>
          <a:prstGeom prst="rect">
            <a:avLst/>
          </a:prstGeom>
        </p:spPr>
        <p:txBody>
          <a:bodyPr anchor="t" rtlCol="false" tIns="0" lIns="0" bIns="0" rIns="0">
            <a:spAutoFit/>
          </a:bodyPr>
          <a:lstStyle/>
          <a:p>
            <a:pPr algn="l">
              <a:lnSpc>
                <a:spcPts val="9240"/>
              </a:lnSpc>
            </a:pPr>
            <a:r>
              <a:rPr lang="en-US" sz="6600">
                <a:solidFill>
                  <a:srgbClr val="FFFFFF"/>
                </a:solidFill>
                <a:latin typeface="Roboto Bold"/>
                <a:ea typeface="Roboto Bold"/>
                <a:cs typeface="Roboto Bold"/>
                <a:sym typeface="Roboto Bold"/>
              </a:rPr>
              <a:t>Role Contribution of Individual Team Member</a:t>
            </a:r>
          </a:p>
        </p:txBody>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4927872" y="7016478"/>
            <a:ext cx="3114561" cy="2946341"/>
            <a:chOff x="0" y="0"/>
            <a:chExt cx="820296" cy="775991"/>
          </a:xfrm>
        </p:grpSpPr>
        <p:sp>
          <p:nvSpPr>
            <p:cNvPr name="Freeform 9" id="9"/>
            <p:cNvSpPr/>
            <p:nvPr/>
          </p:nvSpPr>
          <p:spPr>
            <a:xfrm flipH="false" flipV="false" rot="0">
              <a:off x="0" y="0"/>
              <a:ext cx="820296" cy="775991"/>
            </a:xfrm>
            <a:custGeom>
              <a:avLst/>
              <a:gdLst/>
              <a:ahLst/>
              <a:cxnLst/>
              <a:rect r="r" b="b" t="t" l="l"/>
              <a:pathLst>
                <a:path h="775991" w="820296">
                  <a:moveTo>
                    <a:pt x="0" y="0"/>
                  </a:moveTo>
                  <a:lnTo>
                    <a:pt x="820296" y="0"/>
                  </a:lnTo>
                  <a:lnTo>
                    <a:pt x="820296" y="775991"/>
                  </a:lnTo>
                  <a:lnTo>
                    <a:pt x="0" y="775991"/>
                  </a:lnTo>
                  <a:close/>
                </a:path>
              </a:pathLst>
            </a:custGeom>
            <a:solidFill>
              <a:srgbClr val="FFFFFF"/>
            </a:solidFill>
          </p:spPr>
        </p:sp>
        <p:sp>
          <p:nvSpPr>
            <p:cNvPr name="TextBox 10" id="10"/>
            <p:cNvSpPr txBox="true"/>
            <p:nvPr/>
          </p:nvSpPr>
          <p:spPr>
            <a:xfrm>
              <a:off x="0" y="-57150"/>
              <a:ext cx="820296" cy="833141"/>
            </a:xfrm>
            <a:prstGeom prst="rect">
              <a:avLst/>
            </a:prstGeom>
          </p:spPr>
          <p:txBody>
            <a:bodyPr anchor="ctr" rtlCol="false" tIns="50800" lIns="50800" bIns="50800" rIns="50800"/>
            <a:lstStyle/>
            <a:p>
              <a:pPr algn="ctr">
                <a:lnSpc>
                  <a:spcPts val="3115"/>
                </a:lnSpc>
              </a:pPr>
            </a:p>
          </p:txBody>
        </p:sp>
      </p:grpSp>
      <p:grpSp>
        <p:nvGrpSpPr>
          <p:cNvPr name="Group 11" id="11"/>
          <p:cNvGrpSpPr/>
          <p:nvPr/>
        </p:nvGrpSpPr>
        <p:grpSpPr>
          <a:xfrm rot="0">
            <a:off x="11365522" y="4070136"/>
            <a:ext cx="3114561" cy="2946341"/>
            <a:chOff x="0" y="0"/>
            <a:chExt cx="820296" cy="775991"/>
          </a:xfrm>
        </p:grpSpPr>
        <p:sp>
          <p:nvSpPr>
            <p:cNvPr name="Freeform 12" id="12"/>
            <p:cNvSpPr/>
            <p:nvPr/>
          </p:nvSpPr>
          <p:spPr>
            <a:xfrm flipH="false" flipV="false" rot="0">
              <a:off x="0" y="0"/>
              <a:ext cx="820296" cy="775991"/>
            </a:xfrm>
            <a:custGeom>
              <a:avLst/>
              <a:gdLst/>
              <a:ahLst/>
              <a:cxnLst/>
              <a:rect r="r" b="b" t="t" l="l"/>
              <a:pathLst>
                <a:path h="775991" w="820296">
                  <a:moveTo>
                    <a:pt x="0" y="0"/>
                  </a:moveTo>
                  <a:lnTo>
                    <a:pt x="820296" y="0"/>
                  </a:lnTo>
                  <a:lnTo>
                    <a:pt x="820296" y="775991"/>
                  </a:lnTo>
                  <a:lnTo>
                    <a:pt x="0" y="775991"/>
                  </a:lnTo>
                  <a:close/>
                </a:path>
              </a:pathLst>
            </a:custGeom>
            <a:solidFill>
              <a:srgbClr val="FFFFFF"/>
            </a:solidFill>
          </p:spPr>
        </p:sp>
        <p:sp>
          <p:nvSpPr>
            <p:cNvPr name="TextBox 13" id="13"/>
            <p:cNvSpPr txBox="true"/>
            <p:nvPr/>
          </p:nvSpPr>
          <p:spPr>
            <a:xfrm>
              <a:off x="0" y="-57150"/>
              <a:ext cx="820296" cy="833141"/>
            </a:xfrm>
            <a:prstGeom prst="rect">
              <a:avLst/>
            </a:prstGeom>
          </p:spPr>
          <p:txBody>
            <a:bodyPr anchor="ctr" rtlCol="false" tIns="50800" lIns="50800" bIns="50800" rIns="50800"/>
            <a:lstStyle/>
            <a:p>
              <a:pPr algn="ctr">
                <a:lnSpc>
                  <a:spcPts val="3115"/>
                </a:lnSpc>
              </a:pPr>
            </a:p>
          </p:txBody>
        </p:sp>
      </p:grpSp>
      <p:grpSp>
        <p:nvGrpSpPr>
          <p:cNvPr name="Group 14" id="14"/>
          <p:cNvGrpSpPr/>
          <p:nvPr/>
        </p:nvGrpSpPr>
        <p:grpSpPr>
          <a:xfrm rot="0">
            <a:off x="7369899" y="7016478"/>
            <a:ext cx="3114561" cy="2946341"/>
            <a:chOff x="0" y="0"/>
            <a:chExt cx="820296" cy="775991"/>
          </a:xfrm>
        </p:grpSpPr>
        <p:sp>
          <p:nvSpPr>
            <p:cNvPr name="Freeform 15" id="15"/>
            <p:cNvSpPr/>
            <p:nvPr/>
          </p:nvSpPr>
          <p:spPr>
            <a:xfrm flipH="false" flipV="false" rot="0">
              <a:off x="0" y="0"/>
              <a:ext cx="820296" cy="775991"/>
            </a:xfrm>
            <a:custGeom>
              <a:avLst/>
              <a:gdLst/>
              <a:ahLst/>
              <a:cxnLst/>
              <a:rect r="r" b="b" t="t" l="l"/>
              <a:pathLst>
                <a:path h="775991" w="820296">
                  <a:moveTo>
                    <a:pt x="0" y="0"/>
                  </a:moveTo>
                  <a:lnTo>
                    <a:pt x="820296" y="0"/>
                  </a:lnTo>
                  <a:lnTo>
                    <a:pt x="820296" y="775991"/>
                  </a:lnTo>
                  <a:lnTo>
                    <a:pt x="0" y="775991"/>
                  </a:lnTo>
                  <a:close/>
                </a:path>
              </a:pathLst>
            </a:custGeom>
            <a:solidFill>
              <a:srgbClr val="FFFFFF"/>
            </a:solidFill>
          </p:spPr>
        </p:sp>
        <p:sp>
          <p:nvSpPr>
            <p:cNvPr name="TextBox 16" id="16"/>
            <p:cNvSpPr txBox="true"/>
            <p:nvPr/>
          </p:nvSpPr>
          <p:spPr>
            <a:xfrm>
              <a:off x="0" y="-57150"/>
              <a:ext cx="820296" cy="833141"/>
            </a:xfrm>
            <a:prstGeom prst="rect">
              <a:avLst/>
            </a:prstGeom>
          </p:spPr>
          <p:txBody>
            <a:bodyPr anchor="ctr" rtlCol="false" tIns="50800" lIns="50800" bIns="50800" rIns="50800"/>
            <a:lstStyle/>
            <a:p>
              <a:pPr algn="ctr">
                <a:lnSpc>
                  <a:spcPts val="3115"/>
                </a:lnSpc>
              </a:pPr>
            </a:p>
          </p:txBody>
        </p:sp>
      </p:grpSp>
      <p:grpSp>
        <p:nvGrpSpPr>
          <p:cNvPr name="Group 17" id="17"/>
          <p:cNvGrpSpPr/>
          <p:nvPr/>
        </p:nvGrpSpPr>
        <p:grpSpPr>
          <a:xfrm rot="0">
            <a:off x="3861854" y="4070136"/>
            <a:ext cx="3114561" cy="2946341"/>
            <a:chOff x="0" y="0"/>
            <a:chExt cx="820296" cy="775991"/>
          </a:xfrm>
        </p:grpSpPr>
        <p:sp>
          <p:nvSpPr>
            <p:cNvPr name="Freeform 18" id="18"/>
            <p:cNvSpPr/>
            <p:nvPr/>
          </p:nvSpPr>
          <p:spPr>
            <a:xfrm flipH="false" flipV="false" rot="0">
              <a:off x="0" y="0"/>
              <a:ext cx="820296" cy="775991"/>
            </a:xfrm>
            <a:custGeom>
              <a:avLst/>
              <a:gdLst/>
              <a:ahLst/>
              <a:cxnLst/>
              <a:rect r="r" b="b" t="t" l="l"/>
              <a:pathLst>
                <a:path h="775991" w="820296">
                  <a:moveTo>
                    <a:pt x="0" y="0"/>
                  </a:moveTo>
                  <a:lnTo>
                    <a:pt x="820296" y="0"/>
                  </a:lnTo>
                  <a:lnTo>
                    <a:pt x="820296" y="775991"/>
                  </a:lnTo>
                  <a:lnTo>
                    <a:pt x="0" y="775991"/>
                  </a:lnTo>
                  <a:close/>
                </a:path>
              </a:pathLst>
            </a:custGeom>
            <a:solidFill>
              <a:srgbClr val="FFFFFF"/>
            </a:solidFill>
          </p:spPr>
        </p:sp>
        <p:sp>
          <p:nvSpPr>
            <p:cNvPr name="TextBox 19" id="19"/>
            <p:cNvSpPr txBox="true"/>
            <p:nvPr/>
          </p:nvSpPr>
          <p:spPr>
            <a:xfrm>
              <a:off x="0" y="-57150"/>
              <a:ext cx="820296" cy="833141"/>
            </a:xfrm>
            <a:prstGeom prst="rect">
              <a:avLst/>
            </a:prstGeom>
          </p:spPr>
          <p:txBody>
            <a:bodyPr anchor="ctr" rtlCol="false" tIns="50800" lIns="50800" bIns="50800" rIns="50800"/>
            <a:lstStyle/>
            <a:p>
              <a:pPr algn="ctr">
                <a:lnSpc>
                  <a:spcPts val="3115"/>
                </a:lnSpc>
              </a:pPr>
            </a:p>
          </p:txBody>
        </p:sp>
      </p:grpSp>
      <p:grpSp>
        <p:nvGrpSpPr>
          <p:cNvPr name="Group 20" id="20"/>
          <p:cNvGrpSpPr/>
          <p:nvPr/>
        </p:nvGrpSpPr>
        <p:grpSpPr>
          <a:xfrm rot="0">
            <a:off x="474028" y="7016478"/>
            <a:ext cx="3114561" cy="2946341"/>
            <a:chOff x="0" y="0"/>
            <a:chExt cx="820296" cy="775991"/>
          </a:xfrm>
        </p:grpSpPr>
        <p:sp>
          <p:nvSpPr>
            <p:cNvPr name="Freeform 21" id="21"/>
            <p:cNvSpPr/>
            <p:nvPr/>
          </p:nvSpPr>
          <p:spPr>
            <a:xfrm flipH="false" flipV="false" rot="0">
              <a:off x="0" y="0"/>
              <a:ext cx="820296" cy="775991"/>
            </a:xfrm>
            <a:custGeom>
              <a:avLst/>
              <a:gdLst/>
              <a:ahLst/>
              <a:cxnLst/>
              <a:rect r="r" b="b" t="t" l="l"/>
              <a:pathLst>
                <a:path h="775991" w="820296">
                  <a:moveTo>
                    <a:pt x="0" y="0"/>
                  </a:moveTo>
                  <a:lnTo>
                    <a:pt x="820296" y="0"/>
                  </a:lnTo>
                  <a:lnTo>
                    <a:pt x="820296" y="775991"/>
                  </a:lnTo>
                  <a:lnTo>
                    <a:pt x="0" y="775991"/>
                  </a:lnTo>
                  <a:close/>
                </a:path>
              </a:pathLst>
            </a:custGeom>
            <a:solidFill>
              <a:srgbClr val="FFFFFF"/>
            </a:solidFill>
          </p:spPr>
        </p:sp>
        <p:sp>
          <p:nvSpPr>
            <p:cNvPr name="TextBox 22" id="22"/>
            <p:cNvSpPr txBox="true"/>
            <p:nvPr/>
          </p:nvSpPr>
          <p:spPr>
            <a:xfrm>
              <a:off x="0" y="-57150"/>
              <a:ext cx="820296" cy="833141"/>
            </a:xfrm>
            <a:prstGeom prst="rect">
              <a:avLst/>
            </a:prstGeom>
          </p:spPr>
          <p:txBody>
            <a:bodyPr anchor="ctr" rtlCol="false" tIns="50800" lIns="50800" bIns="50800" rIns="50800"/>
            <a:lstStyle/>
            <a:p>
              <a:pPr algn="ctr">
                <a:lnSpc>
                  <a:spcPts val="3115"/>
                </a:lnSpc>
              </a:pPr>
            </a:p>
          </p:txBody>
        </p:sp>
      </p:grpSp>
      <p:sp>
        <p:nvSpPr>
          <p:cNvPr name="TextBox 23" id="23"/>
          <p:cNvSpPr txBox="true"/>
          <p:nvPr/>
        </p:nvSpPr>
        <p:spPr>
          <a:xfrm rot="0">
            <a:off x="4153252" y="4276139"/>
            <a:ext cx="2531765" cy="905511"/>
          </a:xfrm>
          <a:prstGeom prst="rect">
            <a:avLst/>
          </a:prstGeom>
        </p:spPr>
        <p:txBody>
          <a:bodyPr anchor="t" rtlCol="false" tIns="0" lIns="0" bIns="0" rIns="0">
            <a:spAutoFit/>
          </a:bodyPr>
          <a:lstStyle/>
          <a:p>
            <a:pPr algn="ctr">
              <a:lnSpc>
                <a:spcPts val="3639"/>
              </a:lnSpc>
            </a:pPr>
            <a:r>
              <a:rPr lang="en-US" sz="2599">
                <a:solidFill>
                  <a:srgbClr val="000000"/>
                </a:solidFill>
                <a:latin typeface="Roboto Bold"/>
                <a:ea typeface="Roboto Bold"/>
                <a:cs typeface="Roboto Bold"/>
                <a:sym typeface="Roboto Bold"/>
              </a:rPr>
              <a:t> Ishita Suchdeva</a:t>
            </a:r>
            <a:r>
              <a:rPr lang="en-US" sz="2599">
                <a:solidFill>
                  <a:srgbClr val="FFFFFF"/>
                </a:solidFill>
                <a:latin typeface="Roboto Bold"/>
                <a:ea typeface="Roboto Bold"/>
                <a:cs typeface="Roboto Bold"/>
                <a:sym typeface="Roboto Bold"/>
              </a:rPr>
              <a:t>l</a:t>
            </a:r>
          </a:p>
          <a:p>
            <a:pPr algn="ctr">
              <a:lnSpc>
                <a:spcPts val="3639"/>
              </a:lnSpc>
              <a:spcBef>
                <a:spcPct val="0"/>
              </a:spcBef>
            </a:pPr>
          </a:p>
        </p:txBody>
      </p:sp>
      <p:sp>
        <p:nvSpPr>
          <p:cNvPr name="TextBox 24" id="24"/>
          <p:cNvSpPr txBox="true"/>
          <p:nvPr/>
        </p:nvSpPr>
        <p:spPr>
          <a:xfrm rot="0">
            <a:off x="715072" y="8398720"/>
            <a:ext cx="2632472" cy="44831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Roboto Bold"/>
                <a:ea typeface="Roboto Bold"/>
                <a:cs typeface="Roboto Bold"/>
                <a:sym typeface="Roboto Bold"/>
              </a:rPr>
              <a:t>Literature Survey </a:t>
            </a:r>
          </a:p>
        </p:txBody>
      </p:sp>
      <p:sp>
        <p:nvSpPr>
          <p:cNvPr name="TextBox 25" id="25"/>
          <p:cNvSpPr txBox="true"/>
          <p:nvPr/>
        </p:nvSpPr>
        <p:spPr>
          <a:xfrm rot="0">
            <a:off x="715072" y="7484320"/>
            <a:ext cx="2489498" cy="905511"/>
          </a:xfrm>
          <a:prstGeom prst="rect">
            <a:avLst/>
          </a:prstGeom>
        </p:spPr>
        <p:txBody>
          <a:bodyPr anchor="t" rtlCol="false" tIns="0" lIns="0" bIns="0" rIns="0">
            <a:spAutoFit/>
          </a:bodyPr>
          <a:lstStyle/>
          <a:p>
            <a:pPr algn="ctr">
              <a:lnSpc>
                <a:spcPts val="3639"/>
              </a:lnSpc>
            </a:pPr>
            <a:r>
              <a:rPr lang="en-US" sz="2599">
                <a:solidFill>
                  <a:srgbClr val="000000"/>
                </a:solidFill>
                <a:latin typeface="Roboto Bold"/>
                <a:ea typeface="Roboto Bold"/>
                <a:cs typeface="Roboto Bold"/>
                <a:sym typeface="Roboto Bold"/>
              </a:rPr>
              <a:t>Vanshika Mittal</a:t>
            </a:r>
            <a:r>
              <a:rPr lang="en-US" sz="2599">
                <a:solidFill>
                  <a:srgbClr val="FFFFFF"/>
                </a:solidFill>
                <a:latin typeface="Roboto Bold"/>
                <a:ea typeface="Roboto Bold"/>
                <a:cs typeface="Roboto Bold"/>
                <a:sym typeface="Roboto Bold"/>
              </a:rPr>
              <a:t> l</a:t>
            </a:r>
          </a:p>
          <a:p>
            <a:pPr algn="ctr">
              <a:lnSpc>
                <a:spcPts val="3639"/>
              </a:lnSpc>
              <a:spcBef>
                <a:spcPct val="0"/>
              </a:spcBef>
            </a:pPr>
          </a:p>
        </p:txBody>
      </p:sp>
      <p:sp>
        <p:nvSpPr>
          <p:cNvPr name="TextBox 26" id="26"/>
          <p:cNvSpPr txBox="true"/>
          <p:nvPr/>
        </p:nvSpPr>
        <p:spPr>
          <a:xfrm rot="0">
            <a:off x="3861854" y="4700319"/>
            <a:ext cx="3114561" cy="2277111"/>
          </a:xfrm>
          <a:prstGeom prst="rect">
            <a:avLst/>
          </a:prstGeom>
        </p:spPr>
        <p:txBody>
          <a:bodyPr anchor="t" rtlCol="false" tIns="0" lIns="0" bIns="0" rIns="0">
            <a:spAutoFit/>
          </a:bodyPr>
          <a:lstStyle/>
          <a:p>
            <a:pPr algn="ctr">
              <a:lnSpc>
                <a:spcPts val="3639"/>
              </a:lnSpc>
            </a:pPr>
            <a:r>
              <a:rPr lang="en-US" sz="2599">
                <a:solidFill>
                  <a:srgbClr val="000000"/>
                </a:solidFill>
                <a:latin typeface="Roboto Bold"/>
                <a:ea typeface="Roboto Bold"/>
                <a:cs typeface="Roboto Bold"/>
                <a:sym typeface="Roboto Bold"/>
              </a:rPr>
              <a:t>Overview</a:t>
            </a:r>
          </a:p>
          <a:p>
            <a:pPr algn="ctr">
              <a:lnSpc>
                <a:spcPts val="3639"/>
              </a:lnSpc>
            </a:pPr>
            <a:r>
              <a:rPr lang="en-US" sz="2599">
                <a:solidFill>
                  <a:srgbClr val="000000"/>
                </a:solidFill>
                <a:latin typeface="Roboto Bold"/>
                <a:ea typeface="Roboto Bold"/>
                <a:cs typeface="Roboto Bold"/>
                <a:sym typeface="Roboto Bold"/>
              </a:rPr>
              <a:t>Novelty</a:t>
            </a:r>
          </a:p>
          <a:p>
            <a:pPr algn="ctr">
              <a:lnSpc>
                <a:spcPts val="3639"/>
              </a:lnSpc>
            </a:pPr>
            <a:r>
              <a:rPr lang="en-US" sz="2599">
                <a:solidFill>
                  <a:srgbClr val="000000"/>
                </a:solidFill>
                <a:latin typeface="Roboto Bold"/>
                <a:ea typeface="Roboto Bold"/>
                <a:cs typeface="Roboto Bold"/>
                <a:sym typeface="Roboto Bold"/>
              </a:rPr>
              <a:t>Assumptions &amp; Constraints</a:t>
            </a:r>
          </a:p>
          <a:p>
            <a:pPr algn="ctr">
              <a:lnSpc>
                <a:spcPts val="3639"/>
              </a:lnSpc>
              <a:spcBef>
                <a:spcPct val="0"/>
              </a:spcBef>
            </a:pPr>
            <a:r>
              <a:rPr lang="en-US" sz="2599">
                <a:solidFill>
                  <a:srgbClr val="000000"/>
                </a:solidFill>
                <a:latin typeface="Roboto Bold"/>
                <a:ea typeface="Roboto Bold"/>
                <a:cs typeface="Roboto Bold"/>
                <a:sym typeface="Roboto Bold"/>
              </a:rPr>
              <a:t>Objectives</a:t>
            </a:r>
          </a:p>
        </p:txBody>
      </p:sp>
      <p:sp>
        <p:nvSpPr>
          <p:cNvPr name="TextBox 27" id="27"/>
          <p:cNvSpPr txBox="true"/>
          <p:nvPr/>
        </p:nvSpPr>
        <p:spPr>
          <a:xfrm rot="0">
            <a:off x="7728468" y="7382610"/>
            <a:ext cx="2397423" cy="44831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Roboto Bold"/>
                <a:ea typeface="Roboto Bold"/>
                <a:cs typeface="Roboto Bold"/>
                <a:sym typeface="Roboto Bold"/>
              </a:rPr>
              <a:t>Selina Varshney</a:t>
            </a:r>
          </a:p>
        </p:txBody>
      </p:sp>
      <p:sp>
        <p:nvSpPr>
          <p:cNvPr name="TextBox 28" id="28"/>
          <p:cNvSpPr txBox="true"/>
          <p:nvPr/>
        </p:nvSpPr>
        <p:spPr>
          <a:xfrm rot="0">
            <a:off x="7865886" y="7908500"/>
            <a:ext cx="2122587" cy="1819911"/>
          </a:xfrm>
          <a:prstGeom prst="rect">
            <a:avLst/>
          </a:prstGeom>
        </p:spPr>
        <p:txBody>
          <a:bodyPr anchor="t" rtlCol="false" tIns="0" lIns="0" bIns="0" rIns="0">
            <a:spAutoFit/>
          </a:bodyPr>
          <a:lstStyle/>
          <a:p>
            <a:pPr algn="ctr">
              <a:lnSpc>
                <a:spcPts val="3639"/>
              </a:lnSpc>
            </a:pPr>
            <a:r>
              <a:rPr lang="en-US" sz="2599">
                <a:solidFill>
                  <a:srgbClr val="000000"/>
                </a:solidFill>
                <a:latin typeface="Roboto Bold"/>
                <a:ea typeface="Roboto Bold"/>
                <a:cs typeface="Roboto Bold"/>
                <a:sym typeface="Roboto Bold"/>
              </a:rPr>
              <a:t>Problem </a:t>
            </a:r>
          </a:p>
          <a:p>
            <a:pPr algn="ctr">
              <a:lnSpc>
                <a:spcPts val="3639"/>
              </a:lnSpc>
            </a:pPr>
            <a:r>
              <a:rPr lang="en-US" sz="2599">
                <a:solidFill>
                  <a:srgbClr val="000000"/>
                </a:solidFill>
                <a:latin typeface="Roboto Bold"/>
                <a:ea typeface="Roboto Bold"/>
                <a:cs typeface="Roboto Bold"/>
                <a:sym typeface="Roboto Bold"/>
              </a:rPr>
              <a:t>Statement &amp;</a:t>
            </a:r>
          </a:p>
          <a:p>
            <a:pPr algn="ctr">
              <a:lnSpc>
                <a:spcPts val="3639"/>
              </a:lnSpc>
            </a:pPr>
            <a:r>
              <a:rPr lang="en-US" sz="2599">
                <a:solidFill>
                  <a:srgbClr val="000000"/>
                </a:solidFill>
                <a:latin typeface="Roboto Bold"/>
                <a:ea typeface="Roboto Bold"/>
                <a:cs typeface="Roboto Bold"/>
                <a:sym typeface="Roboto Bold"/>
              </a:rPr>
              <a:t>Need Analysis</a:t>
            </a:r>
          </a:p>
          <a:p>
            <a:pPr algn="ctr">
              <a:lnSpc>
                <a:spcPts val="3639"/>
              </a:lnSpc>
              <a:spcBef>
                <a:spcPct val="0"/>
              </a:spcBef>
            </a:pPr>
            <a:r>
              <a:rPr lang="en-US" sz="2599">
                <a:solidFill>
                  <a:srgbClr val="000000"/>
                </a:solidFill>
                <a:latin typeface="Roboto Bold"/>
                <a:ea typeface="Roboto Bold"/>
                <a:cs typeface="Roboto Bold"/>
                <a:sym typeface="Roboto Bold"/>
              </a:rPr>
              <a:t>Objectives</a:t>
            </a:r>
          </a:p>
        </p:txBody>
      </p:sp>
      <p:sp>
        <p:nvSpPr>
          <p:cNvPr name="TextBox 29" id="29"/>
          <p:cNvSpPr txBox="true"/>
          <p:nvPr/>
        </p:nvSpPr>
        <p:spPr>
          <a:xfrm rot="0">
            <a:off x="11654687" y="4442216"/>
            <a:ext cx="2536230" cy="44831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Roboto Bold"/>
                <a:ea typeface="Roboto Bold"/>
                <a:cs typeface="Roboto Bold"/>
                <a:sym typeface="Roboto Bold"/>
              </a:rPr>
              <a:t>Vanshika Narang</a:t>
            </a:r>
          </a:p>
        </p:txBody>
      </p:sp>
      <p:sp>
        <p:nvSpPr>
          <p:cNvPr name="TextBox 30" id="30"/>
          <p:cNvSpPr txBox="true"/>
          <p:nvPr/>
        </p:nvSpPr>
        <p:spPr>
          <a:xfrm rot="0">
            <a:off x="11905810" y="5353100"/>
            <a:ext cx="2033984" cy="1362711"/>
          </a:xfrm>
          <a:prstGeom prst="rect">
            <a:avLst/>
          </a:prstGeom>
        </p:spPr>
        <p:txBody>
          <a:bodyPr anchor="t" rtlCol="false" tIns="0" lIns="0" bIns="0" rIns="0">
            <a:spAutoFit/>
          </a:bodyPr>
          <a:lstStyle/>
          <a:p>
            <a:pPr algn="ctr">
              <a:lnSpc>
                <a:spcPts val="3639"/>
              </a:lnSpc>
            </a:pPr>
            <a:r>
              <a:rPr lang="en-US" sz="2599">
                <a:solidFill>
                  <a:srgbClr val="000000"/>
                </a:solidFill>
                <a:latin typeface="Roboto Bold"/>
                <a:ea typeface="Roboto Bold"/>
                <a:cs typeface="Roboto Bold"/>
                <a:sym typeface="Roboto Bold"/>
              </a:rPr>
              <a:t> Methodology</a:t>
            </a:r>
          </a:p>
          <a:p>
            <a:pPr algn="ctr">
              <a:lnSpc>
                <a:spcPts val="3639"/>
              </a:lnSpc>
            </a:pPr>
            <a:r>
              <a:rPr lang="en-US" sz="2599">
                <a:solidFill>
                  <a:srgbClr val="000000"/>
                </a:solidFill>
                <a:latin typeface="Roboto Bold"/>
                <a:ea typeface="Roboto Bold"/>
                <a:cs typeface="Roboto Bold"/>
                <a:sym typeface="Roboto Bold"/>
              </a:rPr>
              <a:t>WorkPlan</a:t>
            </a:r>
          </a:p>
          <a:p>
            <a:pPr algn="ctr">
              <a:lnSpc>
                <a:spcPts val="3639"/>
              </a:lnSpc>
              <a:spcBef>
                <a:spcPct val="0"/>
              </a:spcBef>
            </a:pPr>
            <a:r>
              <a:rPr lang="en-US" sz="2599">
                <a:solidFill>
                  <a:srgbClr val="000000"/>
                </a:solidFill>
                <a:latin typeface="Roboto Bold"/>
                <a:ea typeface="Roboto Bold"/>
                <a:cs typeface="Roboto Bold"/>
                <a:sym typeface="Roboto Bold"/>
              </a:rPr>
              <a:t>Outcomes</a:t>
            </a:r>
          </a:p>
        </p:txBody>
      </p:sp>
      <p:sp>
        <p:nvSpPr>
          <p:cNvPr name="TextBox 31" id="31"/>
          <p:cNvSpPr txBox="true"/>
          <p:nvPr/>
        </p:nvSpPr>
        <p:spPr>
          <a:xfrm rot="0">
            <a:off x="15461155" y="8234181"/>
            <a:ext cx="2033984" cy="1362711"/>
          </a:xfrm>
          <a:prstGeom prst="rect">
            <a:avLst/>
          </a:prstGeom>
        </p:spPr>
        <p:txBody>
          <a:bodyPr anchor="t" rtlCol="false" tIns="0" lIns="0" bIns="0" rIns="0">
            <a:spAutoFit/>
          </a:bodyPr>
          <a:lstStyle/>
          <a:p>
            <a:pPr algn="ctr">
              <a:lnSpc>
                <a:spcPts val="3639"/>
              </a:lnSpc>
            </a:pPr>
            <a:r>
              <a:rPr lang="en-US" sz="2599">
                <a:solidFill>
                  <a:srgbClr val="000000"/>
                </a:solidFill>
                <a:latin typeface="Roboto Bold"/>
                <a:ea typeface="Roboto Bold"/>
                <a:cs typeface="Roboto Bold"/>
                <a:sym typeface="Roboto Bold"/>
              </a:rPr>
              <a:t> Methodology</a:t>
            </a:r>
          </a:p>
          <a:p>
            <a:pPr algn="ctr">
              <a:lnSpc>
                <a:spcPts val="3639"/>
              </a:lnSpc>
            </a:pPr>
            <a:r>
              <a:rPr lang="en-US" sz="2599">
                <a:solidFill>
                  <a:srgbClr val="000000"/>
                </a:solidFill>
                <a:latin typeface="Roboto Bold"/>
                <a:ea typeface="Roboto Bold"/>
                <a:cs typeface="Roboto Bold"/>
                <a:sym typeface="Roboto Bold"/>
              </a:rPr>
              <a:t>WorkPlan</a:t>
            </a:r>
          </a:p>
          <a:p>
            <a:pPr algn="ctr">
              <a:lnSpc>
                <a:spcPts val="3639"/>
              </a:lnSpc>
              <a:spcBef>
                <a:spcPct val="0"/>
              </a:spcBef>
            </a:pPr>
            <a:r>
              <a:rPr lang="en-US" sz="2599">
                <a:solidFill>
                  <a:srgbClr val="000000"/>
                </a:solidFill>
                <a:latin typeface="Roboto Bold"/>
                <a:ea typeface="Roboto Bold"/>
                <a:cs typeface="Roboto Bold"/>
                <a:sym typeface="Roboto Bold"/>
              </a:rPr>
              <a:t>Outcomes</a:t>
            </a:r>
          </a:p>
        </p:txBody>
      </p:sp>
      <p:sp>
        <p:nvSpPr>
          <p:cNvPr name="TextBox 32" id="32"/>
          <p:cNvSpPr txBox="true"/>
          <p:nvPr/>
        </p:nvSpPr>
        <p:spPr>
          <a:xfrm rot="0">
            <a:off x="15298535" y="7382610"/>
            <a:ext cx="2359223" cy="44831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Roboto Bold"/>
                <a:ea typeface="Roboto Bold"/>
                <a:cs typeface="Roboto Bold"/>
                <a:sym typeface="Roboto Bold"/>
              </a:rPr>
              <a:t>Aarushi Kamboj</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71394" y="2854422"/>
            <a:ext cx="14833104" cy="3860418"/>
          </a:xfrm>
          <a:prstGeom prst="rect">
            <a:avLst/>
          </a:prstGeom>
        </p:spPr>
        <p:txBody>
          <a:bodyPr anchor="t" rtlCol="false" tIns="0" lIns="0" bIns="0" rIns="0">
            <a:spAutoFit/>
          </a:bodyPr>
          <a:lstStyle/>
          <a:p>
            <a:pPr algn="ctr">
              <a:lnSpc>
                <a:spcPts val="14797"/>
              </a:lnSpc>
            </a:pPr>
            <a:r>
              <a:rPr lang="en-US" sz="15099" spc="1585">
                <a:solidFill>
                  <a:srgbClr val="18072B"/>
                </a:solidFill>
                <a:latin typeface="Roboto Bold"/>
                <a:ea typeface="Roboto Bold"/>
                <a:cs typeface="Roboto Bold"/>
                <a:sym typeface="Roboto Bold"/>
              </a:rPr>
              <a:t>THANK</a:t>
            </a:r>
          </a:p>
          <a:p>
            <a:pPr algn="ctr">
              <a:lnSpc>
                <a:spcPts val="14797"/>
              </a:lnSpc>
            </a:pPr>
            <a:r>
              <a:rPr lang="en-US" sz="15099" spc="1585">
                <a:solidFill>
                  <a:srgbClr val="18072B"/>
                </a:solidFill>
                <a:latin typeface="Roboto Bold"/>
                <a:ea typeface="Roboto Bold"/>
                <a:cs typeface="Roboto Bold"/>
                <a:sym typeface="Roboto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42334" y="1197537"/>
            <a:ext cx="8317642" cy="196599"/>
          </a:xfrm>
          <a:custGeom>
            <a:avLst/>
            <a:gdLst/>
            <a:ahLst/>
            <a:cxnLst/>
            <a:rect r="r" b="b" t="t" l="l"/>
            <a:pathLst>
              <a:path h="196599" w="8317642">
                <a:moveTo>
                  <a:pt x="0" y="0"/>
                </a:moveTo>
                <a:lnTo>
                  <a:pt x="8317642" y="0"/>
                </a:lnTo>
                <a:lnTo>
                  <a:pt x="8317642" y="196599"/>
                </a:lnTo>
                <a:lnTo>
                  <a:pt x="0" y="196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36587" y="153288"/>
            <a:ext cx="7982003" cy="4192762"/>
          </a:xfrm>
          <a:custGeom>
            <a:avLst/>
            <a:gdLst/>
            <a:ahLst/>
            <a:cxnLst/>
            <a:rect r="r" b="b" t="t" l="l"/>
            <a:pathLst>
              <a:path h="4192762" w="7982003">
                <a:moveTo>
                  <a:pt x="0" y="0"/>
                </a:moveTo>
                <a:lnTo>
                  <a:pt x="7982003" y="0"/>
                </a:lnTo>
                <a:lnTo>
                  <a:pt x="7982003" y="4192763"/>
                </a:lnTo>
                <a:lnTo>
                  <a:pt x="0" y="4192763"/>
                </a:lnTo>
                <a:lnTo>
                  <a:pt x="0" y="0"/>
                </a:lnTo>
                <a:close/>
              </a:path>
            </a:pathLst>
          </a:custGeom>
          <a:blipFill>
            <a:blip r:embed="rId4"/>
            <a:stretch>
              <a:fillRect l="0" t="-2336" r="0" b="-2336"/>
            </a:stretch>
          </a:blipFill>
        </p:spPr>
      </p:sp>
      <p:sp>
        <p:nvSpPr>
          <p:cNvPr name="Freeform 4" id="4"/>
          <p:cNvSpPr/>
          <p:nvPr/>
        </p:nvSpPr>
        <p:spPr>
          <a:xfrm flipH="false" flipV="false" rot="0">
            <a:off x="9836587" y="5143500"/>
            <a:ext cx="7982003" cy="3985743"/>
          </a:xfrm>
          <a:custGeom>
            <a:avLst/>
            <a:gdLst/>
            <a:ahLst/>
            <a:cxnLst/>
            <a:rect r="r" b="b" t="t" l="l"/>
            <a:pathLst>
              <a:path h="3985743" w="7982003">
                <a:moveTo>
                  <a:pt x="0" y="0"/>
                </a:moveTo>
                <a:lnTo>
                  <a:pt x="7982003" y="0"/>
                </a:lnTo>
                <a:lnTo>
                  <a:pt x="7982003" y="3985743"/>
                </a:lnTo>
                <a:lnTo>
                  <a:pt x="0" y="3985743"/>
                </a:lnTo>
                <a:lnTo>
                  <a:pt x="0" y="0"/>
                </a:lnTo>
                <a:close/>
              </a:path>
            </a:pathLst>
          </a:custGeom>
          <a:blipFill>
            <a:blip r:embed="rId5"/>
            <a:stretch>
              <a:fillRect l="0" t="0" r="0" b="0"/>
            </a:stretch>
          </a:blipFill>
        </p:spPr>
      </p:sp>
      <p:sp>
        <p:nvSpPr>
          <p:cNvPr name="TextBox 5" id="5"/>
          <p:cNvSpPr txBox="true"/>
          <p:nvPr/>
        </p:nvSpPr>
        <p:spPr>
          <a:xfrm rot="0">
            <a:off x="450346" y="2934543"/>
            <a:ext cx="10658537" cy="1822505"/>
          </a:xfrm>
          <a:prstGeom prst="rect">
            <a:avLst/>
          </a:prstGeom>
        </p:spPr>
        <p:txBody>
          <a:bodyPr anchor="t" rtlCol="false" tIns="0" lIns="0" bIns="0" rIns="0">
            <a:spAutoFit/>
          </a:bodyPr>
          <a:lstStyle/>
          <a:p>
            <a:pPr algn="l">
              <a:lnSpc>
                <a:spcPts val="4862"/>
              </a:lnSpc>
            </a:pPr>
            <a:r>
              <a:rPr lang="en-US" sz="3473">
                <a:solidFill>
                  <a:srgbClr val="18072B"/>
                </a:solidFill>
                <a:latin typeface="Roboto"/>
                <a:ea typeface="Roboto"/>
                <a:cs typeface="Roboto"/>
                <a:sym typeface="Roboto"/>
              </a:rPr>
              <a:t>Handling missing value, baseline correction,</a:t>
            </a:r>
          </a:p>
          <a:p>
            <a:pPr algn="l">
              <a:lnSpc>
                <a:spcPts val="4862"/>
              </a:lnSpc>
            </a:pPr>
            <a:r>
              <a:rPr lang="en-US" sz="3473">
                <a:solidFill>
                  <a:srgbClr val="18072B"/>
                </a:solidFill>
                <a:latin typeface="Roboto"/>
                <a:ea typeface="Roboto"/>
                <a:cs typeface="Roboto"/>
                <a:sym typeface="Roboto"/>
              </a:rPr>
              <a:t>filtering, Sgolay filtering,</a:t>
            </a:r>
          </a:p>
          <a:p>
            <a:pPr algn="l">
              <a:lnSpc>
                <a:spcPts val="4862"/>
              </a:lnSpc>
            </a:pPr>
            <a:r>
              <a:rPr lang="en-US" sz="3473">
                <a:solidFill>
                  <a:srgbClr val="18072B"/>
                </a:solidFill>
                <a:latin typeface="Roboto"/>
                <a:ea typeface="Roboto"/>
                <a:cs typeface="Roboto"/>
                <a:sym typeface="Roboto"/>
              </a:rPr>
              <a:t>normalization, standardization</a:t>
            </a:r>
          </a:p>
        </p:txBody>
      </p:sp>
      <p:sp>
        <p:nvSpPr>
          <p:cNvPr name="Freeform 6" id="6"/>
          <p:cNvSpPr/>
          <p:nvPr/>
        </p:nvSpPr>
        <p:spPr>
          <a:xfrm flipH="false" flipV="false" rot="-5400000">
            <a:off x="4500061" y="5031077"/>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57339" y="470510"/>
            <a:ext cx="7494039" cy="746346"/>
          </a:xfrm>
          <a:prstGeom prst="rect">
            <a:avLst/>
          </a:prstGeom>
        </p:spPr>
        <p:txBody>
          <a:bodyPr anchor="t" rtlCol="false" tIns="0" lIns="0" bIns="0" rIns="0">
            <a:spAutoFit/>
          </a:bodyPr>
          <a:lstStyle/>
          <a:p>
            <a:pPr algn="l">
              <a:lnSpc>
                <a:spcPts val="5839"/>
              </a:lnSpc>
            </a:pPr>
            <a:r>
              <a:rPr lang="en-US" sz="4825">
                <a:solidFill>
                  <a:srgbClr val="18072B"/>
                </a:solidFill>
                <a:latin typeface="Roboto Bold"/>
                <a:ea typeface="Roboto Bold"/>
                <a:cs typeface="Roboto Bold"/>
                <a:sym typeface="Roboto Bold"/>
              </a:rPr>
              <a:t>APPROVED OBJECTIVES</a:t>
            </a:r>
          </a:p>
        </p:txBody>
      </p:sp>
      <p:sp>
        <p:nvSpPr>
          <p:cNvPr name="TextBox 8" id="8"/>
          <p:cNvSpPr txBox="true"/>
          <p:nvPr/>
        </p:nvSpPr>
        <p:spPr>
          <a:xfrm rot="0">
            <a:off x="450346" y="1597232"/>
            <a:ext cx="3567708" cy="573406"/>
          </a:xfrm>
          <a:prstGeom prst="rect">
            <a:avLst/>
          </a:prstGeom>
        </p:spPr>
        <p:txBody>
          <a:bodyPr anchor="t" rtlCol="false" tIns="0" lIns="0" bIns="0" rIns="0">
            <a:spAutoFit/>
          </a:bodyPr>
          <a:lstStyle/>
          <a:p>
            <a:pPr algn="ctr">
              <a:lnSpc>
                <a:spcPts val="4619"/>
              </a:lnSpc>
              <a:spcBef>
                <a:spcPct val="0"/>
              </a:spcBef>
            </a:pPr>
            <a:r>
              <a:rPr lang="en-US" sz="3299">
                <a:solidFill>
                  <a:srgbClr val="0F3799"/>
                </a:solidFill>
                <a:latin typeface="Roboto Bold"/>
                <a:ea typeface="Roboto Bold"/>
                <a:cs typeface="Roboto Bold"/>
                <a:sym typeface="Roboto Bold"/>
              </a:rPr>
              <a:t>1. Data Acquisition</a:t>
            </a:r>
          </a:p>
        </p:txBody>
      </p:sp>
      <p:sp>
        <p:nvSpPr>
          <p:cNvPr name="TextBox 9" id="9"/>
          <p:cNvSpPr txBox="true"/>
          <p:nvPr/>
        </p:nvSpPr>
        <p:spPr>
          <a:xfrm rot="0">
            <a:off x="450346" y="2265888"/>
            <a:ext cx="4288512" cy="573406"/>
          </a:xfrm>
          <a:prstGeom prst="rect">
            <a:avLst/>
          </a:prstGeom>
        </p:spPr>
        <p:txBody>
          <a:bodyPr anchor="t" rtlCol="false" tIns="0" lIns="0" bIns="0" rIns="0">
            <a:spAutoFit/>
          </a:bodyPr>
          <a:lstStyle/>
          <a:p>
            <a:pPr algn="ctr">
              <a:lnSpc>
                <a:spcPts val="4619"/>
              </a:lnSpc>
              <a:spcBef>
                <a:spcPct val="0"/>
              </a:spcBef>
            </a:pPr>
            <a:r>
              <a:rPr lang="en-US" sz="3299">
                <a:solidFill>
                  <a:srgbClr val="0F3799"/>
                </a:solidFill>
                <a:latin typeface="Roboto Bold"/>
                <a:ea typeface="Roboto Bold"/>
                <a:cs typeface="Roboto Bold"/>
                <a:sym typeface="Roboto Bold"/>
              </a:rPr>
              <a:t>2. Data Preprocessing:</a:t>
            </a:r>
          </a:p>
        </p:txBody>
      </p:sp>
      <p:sp>
        <p:nvSpPr>
          <p:cNvPr name="TextBox 10" id="10"/>
          <p:cNvSpPr txBox="true"/>
          <p:nvPr/>
        </p:nvSpPr>
        <p:spPr>
          <a:xfrm rot="0">
            <a:off x="450346" y="4852298"/>
            <a:ext cx="7301032" cy="573406"/>
          </a:xfrm>
          <a:prstGeom prst="rect">
            <a:avLst/>
          </a:prstGeom>
        </p:spPr>
        <p:txBody>
          <a:bodyPr anchor="t" rtlCol="false" tIns="0" lIns="0" bIns="0" rIns="0">
            <a:spAutoFit/>
          </a:bodyPr>
          <a:lstStyle/>
          <a:p>
            <a:pPr algn="ctr">
              <a:lnSpc>
                <a:spcPts val="4619"/>
              </a:lnSpc>
              <a:spcBef>
                <a:spcPct val="0"/>
              </a:spcBef>
            </a:pPr>
            <a:r>
              <a:rPr lang="en-US" sz="3299">
                <a:solidFill>
                  <a:srgbClr val="0F3799"/>
                </a:solidFill>
                <a:latin typeface="Roboto Bold"/>
                <a:ea typeface="Roboto Bold"/>
                <a:cs typeface="Roboto Bold"/>
                <a:sym typeface="Roboto Bold"/>
              </a:rPr>
              <a:t>3. Spatial-Temporal Feature Extraction</a:t>
            </a:r>
          </a:p>
        </p:txBody>
      </p:sp>
      <p:grpSp>
        <p:nvGrpSpPr>
          <p:cNvPr name="Group 11" id="11"/>
          <p:cNvGrpSpPr/>
          <p:nvPr/>
        </p:nvGrpSpPr>
        <p:grpSpPr>
          <a:xfrm rot="0">
            <a:off x="1272235" y="5597154"/>
            <a:ext cx="6479143" cy="4488581"/>
            <a:chOff x="0" y="0"/>
            <a:chExt cx="8638858" cy="5984774"/>
          </a:xfrm>
        </p:grpSpPr>
        <p:sp>
          <p:nvSpPr>
            <p:cNvPr name="TextBox 12" id="12"/>
            <p:cNvSpPr txBox="true"/>
            <p:nvPr/>
          </p:nvSpPr>
          <p:spPr>
            <a:xfrm rot="0">
              <a:off x="0" y="-76200"/>
              <a:ext cx="8125460" cy="3063241"/>
            </a:xfrm>
            <a:prstGeom prst="rect">
              <a:avLst/>
            </a:prstGeom>
          </p:spPr>
          <p:txBody>
            <a:bodyPr anchor="t" rtlCol="false" tIns="0" lIns="0" bIns="0" rIns="0">
              <a:spAutoFit/>
            </a:bodyPr>
            <a:lstStyle/>
            <a:p>
              <a:pPr algn="l">
                <a:lnSpc>
                  <a:spcPts val="4619"/>
                </a:lnSpc>
                <a:spcBef>
                  <a:spcPct val="0"/>
                </a:spcBef>
              </a:pPr>
              <a:r>
                <a:rPr lang="en-US" sz="3299">
                  <a:solidFill>
                    <a:srgbClr val="18072B"/>
                  </a:solidFill>
                  <a:latin typeface="Roboto Bold"/>
                  <a:ea typeface="Roboto Bold"/>
                  <a:cs typeface="Roboto Bold"/>
                  <a:sym typeface="Roboto Bold"/>
                </a:rPr>
                <a:t>Spatial Neural Network Design:</a:t>
              </a:r>
            </a:p>
            <a:p>
              <a:pPr algn="l">
                <a:lnSpc>
                  <a:spcPts val="4619"/>
                </a:lnSpc>
                <a:spcBef>
                  <a:spcPct val="0"/>
                </a:spcBef>
              </a:pPr>
              <a:r>
                <a:rPr lang="en-US" sz="3299">
                  <a:solidFill>
                    <a:srgbClr val="18072B"/>
                  </a:solidFill>
                  <a:latin typeface="Roboto"/>
                  <a:ea typeface="Roboto"/>
                  <a:cs typeface="Roboto"/>
                  <a:sym typeface="Roboto"/>
                </a:rPr>
                <a:t>Residual Connections</a:t>
              </a:r>
            </a:p>
            <a:p>
              <a:pPr algn="l">
                <a:lnSpc>
                  <a:spcPts val="4619"/>
                </a:lnSpc>
                <a:spcBef>
                  <a:spcPct val="0"/>
                </a:spcBef>
              </a:pPr>
              <a:r>
                <a:rPr lang="en-US" sz="3299">
                  <a:solidFill>
                    <a:srgbClr val="18072B"/>
                  </a:solidFill>
                  <a:latin typeface="Roboto"/>
                  <a:ea typeface="Roboto"/>
                  <a:cs typeface="Roboto"/>
                  <a:sym typeface="Roboto"/>
                </a:rPr>
                <a:t>Dilated Convolution</a:t>
              </a:r>
            </a:p>
            <a:p>
              <a:pPr algn="l">
                <a:lnSpc>
                  <a:spcPts val="4619"/>
                </a:lnSpc>
                <a:spcBef>
                  <a:spcPct val="0"/>
                </a:spcBef>
              </a:pPr>
              <a:r>
                <a:rPr lang="en-US" sz="3299">
                  <a:solidFill>
                    <a:srgbClr val="18072B"/>
                  </a:solidFill>
                  <a:latin typeface="Roboto"/>
                  <a:ea typeface="Roboto"/>
                  <a:cs typeface="Roboto"/>
                  <a:sym typeface="Roboto"/>
                </a:rPr>
                <a:t>Multi-Resolution Pathways</a:t>
              </a:r>
            </a:p>
          </p:txBody>
        </p:sp>
        <p:sp>
          <p:nvSpPr>
            <p:cNvPr name="TextBox 13" id="13"/>
            <p:cNvSpPr txBox="true"/>
            <p:nvPr/>
          </p:nvSpPr>
          <p:spPr>
            <a:xfrm rot="0">
              <a:off x="0" y="2974341"/>
              <a:ext cx="8638858" cy="739141"/>
            </a:xfrm>
            <a:prstGeom prst="rect">
              <a:avLst/>
            </a:prstGeom>
          </p:spPr>
          <p:txBody>
            <a:bodyPr anchor="t" rtlCol="false" tIns="0" lIns="0" bIns="0" rIns="0">
              <a:spAutoFit/>
            </a:bodyPr>
            <a:lstStyle/>
            <a:p>
              <a:pPr algn="l">
                <a:lnSpc>
                  <a:spcPts val="4619"/>
                </a:lnSpc>
                <a:spcBef>
                  <a:spcPct val="0"/>
                </a:spcBef>
              </a:pPr>
              <a:r>
                <a:rPr lang="en-US" sz="3299">
                  <a:solidFill>
                    <a:srgbClr val="18072B"/>
                  </a:solidFill>
                  <a:latin typeface="Roboto Bold"/>
                  <a:ea typeface="Roboto Bold"/>
                  <a:cs typeface="Roboto Bold"/>
                  <a:sym typeface="Roboto Bold"/>
                </a:rPr>
                <a:t>Temporal Neural Network Design</a:t>
              </a:r>
            </a:p>
          </p:txBody>
        </p:sp>
        <p:sp>
          <p:nvSpPr>
            <p:cNvPr name="TextBox 14" id="14"/>
            <p:cNvSpPr txBox="true"/>
            <p:nvPr/>
          </p:nvSpPr>
          <p:spPr>
            <a:xfrm rot="0">
              <a:off x="0" y="3637282"/>
              <a:ext cx="7097871" cy="739141"/>
            </a:xfrm>
            <a:prstGeom prst="rect">
              <a:avLst/>
            </a:prstGeom>
          </p:spPr>
          <p:txBody>
            <a:bodyPr anchor="t" rtlCol="false" tIns="0" lIns="0" bIns="0" rIns="0">
              <a:spAutoFit/>
            </a:bodyPr>
            <a:lstStyle/>
            <a:p>
              <a:pPr algn="l">
                <a:lnSpc>
                  <a:spcPts val="4619"/>
                </a:lnSpc>
                <a:spcBef>
                  <a:spcPct val="0"/>
                </a:spcBef>
              </a:pPr>
              <a:r>
                <a:rPr lang="en-US" sz="3299">
                  <a:solidFill>
                    <a:srgbClr val="18072B"/>
                  </a:solidFill>
                  <a:latin typeface="Roboto"/>
                  <a:ea typeface="Roboto"/>
                  <a:cs typeface="Roboto"/>
                  <a:sym typeface="Roboto"/>
                </a:rPr>
                <a:t>LSTM with Skip Connections</a:t>
              </a:r>
            </a:p>
          </p:txBody>
        </p:sp>
        <p:sp>
          <p:nvSpPr>
            <p:cNvPr name="TextBox 15" id="15"/>
            <p:cNvSpPr txBox="true"/>
            <p:nvPr/>
          </p:nvSpPr>
          <p:spPr>
            <a:xfrm rot="0">
              <a:off x="0" y="4455692"/>
              <a:ext cx="5614670" cy="739141"/>
            </a:xfrm>
            <a:prstGeom prst="rect">
              <a:avLst/>
            </a:prstGeom>
          </p:spPr>
          <p:txBody>
            <a:bodyPr anchor="t" rtlCol="false" tIns="0" lIns="0" bIns="0" rIns="0">
              <a:spAutoFit/>
            </a:bodyPr>
            <a:lstStyle/>
            <a:p>
              <a:pPr algn="l">
                <a:lnSpc>
                  <a:spcPts val="4619"/>
                </a:lnSpc>
                <a:spcBef>
                  <a:spcPct val="0"/>
                </a:spcBef>
              </a:pPr>
              <a:r>
                <a:rPr lang="en-US" sz="3299">
                  <a:solidFill>
                    <a:srgbClr val="18072B"/>
                  </a:solidFill>
                  <a:latin typeface="Roboto"/>
                  <a:ea typeface="Roboto"/>
                  <a:cs typeface="Roboto"/>
                  <a:sym typeface="Roboto"/>
                </a:rPr>
                <a:t>Attention Mechanisms</a:t>
              </a:r>
            </a:p>
          </p:txBody>
        </p:sp>
        <p:sp>
          <p:nvSpPr>
            <p:cNvPr name="TextBox 16" id="16"/>
            <p:cNvSpPr txBox="true"/>
            <p:nvPr/>
          </p:nvSpPr>
          <p:spPr>
            <a:xfrm rot="0">
              <a:off x="0" y="5245633"/>
              <a:ext cx="5521801" cy="739141"/>
            </a:xfrm>
            <a:prstGeom prst="rect">
              <a:avLst/>
            </a:prstGeom>
          </p:spPr>
          <p:txBody>
            <a:bodyPr anchor="t" rtlCol="false" tIns="0" lIns="0" bIns="0" rIns="0">
              <a:spAutoFit/>
            </a:bodyPr>
            <a:lstStyle/>
            <a:p>
              <a:pPr algn="l">
                <a:lnSpc>
                  <a:spcPts val="4619"/>
                </a:lnSpc>
                <a:spcBef>
                  <a:spcPct val="0"/>
                </a:spcBef>
              </a:pPr>
              <a:r>
                <a:rPr lang="en-US" sz="3299">
                  <a:solidFill>
                    <a:srgbClr val="18072B"/>
                  </a:solidFill>
                  <a:latin typeface="Roboto"/>
                  <a:ea typeface="Roboto"/>
                  <a:cs typeface="Roboto"/>
                  <a:sym typeface="Roboto"/>
                </a:rPr>
                <a:t>Residual LSTM Blocks</a:t>
              </a:r>
            </a:p>
          </p:txBody>
        </p:sp>
      </p:grpSp>
      <p:sp>
        <p:nvSpPr>
          <p:cNvPr name="TextBox 17" id="17"/>
          <p:cNvSpPr txBox="true"/>
          <p:nvPr/>
        </p:nvSpPr>
        <p:spPr>
          <a:xfrm rot="0">
            <a:off x="9692402" y="4411718"/>
            <a:ext cx="7918490" cy="589915"/>
          </a:xfrm>
          <a:prstGeom prst="rect">
            <a:avLst/>
          </a:prstGeom>
        </p:spPr>
        <p:txBody>
          <a:bodyPr anchor="t" rtlCol="false" tIns="0" lIns="0" bIns="0" rIns="0">
            <a:spAutoFit/>
          </a:bodyPr>
          <a:lstStyle/>
          <a:p>
            <a:pPr algn="ctr">
              <a:lnSpc>
                <a:spcPts val="4759"/>
              </a:lnSpc>
            </a:pPr>
            <a:r>
              <a:rPr lang="en-US" sz="3399">
                <a:solidFill>
                  <a:srgbClr val="18072B"/>
                </a:solidFill>
                <a:latin typeface="Roboto Bold"/>
                <a:ea typeface="Roboto Bold"/>
                <a:cs typeface="Roboto Bold"/>
                <a:sym typeface="Roboto Bold"/>
              </a:rPr>
              <a:t>Log Dispersion After Data Preprocessing</a:t>
            </a:r>
          </a:p>
        </p:txBody>
      </p:sp>
      <p:sp>
        <p:nvSpPr>
          <p:cNvPr name="TextBox 18" id="18"/>
          <p:cNvSpPr txBox="true"/>
          <p:nvPr/>
        </p:nvSpPr>
        <p:spPr>
          <a:xfrm rot="0">
            <a:off x="9555064" y="9309947"/>
            <a:ext cx="8193167" cy="589915"/>
          </a:xfrm>
          <a:prstGeom prst="rect">
            <a:avLst/>
          </a:prstGeom>
        </p:spPr>
        <p:txBody>
          <a:bodyPr anchor="t" rtlCol="false" tIns="0" lIns="0" bIns="0" rIns="0">
            <a:spAutoFit/>
          </a:bodyPr>
          <a:lstStyle/>
          <a:p>
            <a:pPr algn="ctr">
              <a:lnSpc>
                <a:spcPts val="4759"/>
              </a:lnSpc>
            </a:pPr>
            <a:r>
              <a:rPr lang="en-US" sz="3399">
                <a:solidFill>
                  <a:srgbClr val="18072B"/>
                </a:solidFill>
                <a:latin typeface="Roboto Bold"/>
                <a:ea typeface="Roboto Bold"/>
                <a:cs typeface="Roboto Bold"/>
                <a:sym typeface="Roboto Bold"/>
              </a:rPr>
              <a:t>Spatial Feature Extraction for 22 Channels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8841" y="1556980"/>
            <a:ext cx="959718" cy="959718"/>
            <a:chOff x="0" y="0"/>
            <a:chExt cx="1279625" cy="1279625"/>
          </a:xfrm>
        </p:grpSpPr>
        <p:sp>
          <p:nvSpPr>
            <p:cNvPr name="Freeform 3" id="3"/>
            <p:cNvSpPr/>
            <p:nvPr/>
          </p:nvSpPr>
          <p:spPr>
            <a:xfrm flipH="false" flipV="false" rot="0">
              <a:off x="0" y="0"/>
              <a:ext cx="1279625" cy="1279625"/>
            </a:xfrm>
            <a:custGeom>
              <a:avLst/>
              <a:gdLst/>
              <a:ahLst/>
              <a:cxnLst/>
              <a:rect r="r" b="b" t="t" l="l"/>
              <a:pathLst>
                <a:path h="1279625" w="1279625">
                  <a:moveTo>
                    <a:pt x="0" y="0"/>
                  </a:moveTo>
                  <a:lnTo>
                    <a:pt x="1279625" y="0"/>
                  </a:lnTo>
                  <a:lnTo>
                    <a:pt x="1279625" y="1279625"/>
                  </a:lnTo>
                  <a:lnTo>
                    <a:pt x="0" y="1279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680" y="317867"/>
              <a:ext cx="1259944" cy="586740"/>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ea typeface="Roboto Bold"/>
                  <a:cs typeface="Roboto Bold"/>
                  <a:sym typeface="Roboto Bold"/>
                </a:rPr>
                <a:t>01</a:t>
              </a:r>
            </a:p>
          </p:txBody>
        </p:sp>
      </p:grpSp>
      <p:sp>
        <p:nvSpPr>
          <p:cNvPr name="Freeform 5" id="5"/>
          <p:cNvSpPr/>
          <p:nvPr/>
        </p:nvSpPr>
        <p:spPr>
          <a:xfrm flipH="false" flipV="false" rot="-5400000">
            <a:off x="4399313" y="609370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192023" y="1556980"/>
            <a:ext cx="959718" cy="959718"/>
          </a:xfrm>
          <a:custGeom>
            <a:avLst/>
            <a:gdLst/>
            <a:ahLst/>
            <a:cxnLst/>
            <a:rect r="r" b="b" t="t" l="l"/>
            <a:pathLst>
              <a:path h="959718" w="959718">
                <a:moveTo>
                  <a:pt x="0" y="0"/>
                </a:moveTo>
                <a:lnTo>
                  <a:pt x="959719" y="0"/>
                </a:lnTo>
                <a:lnTo>
                  <a:pt x="959719" y="959719"/>
                </a:lnTo>
                <a:lnTo>
                  <a:pt x="0" y="959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763992" y="168296"/>
            <a:ext cx="7650163" cy="869188"/>
          </a:xfrm>
          <a:prstGeom prst="rect">
            <a:avLst/>
          </a:prstGeom>
        </p:spPr>
        <p:txBody>
          <a:bodyPr anchor="t" rtlCol="false" tIns="0" lIns="0" bIns="0" rIns="0">
            <a:spAutoFit/>
          </a:bodyPr>
          <a:lstStyle/>
          <a:p>
            <a:pPr algn="l">
              <a:lnSpc>
                <a:spcPts val="6776"/>
              </a:lnSpc>
            </a:pPr>
            <a:r>
              <a:rPr lang="en-US" sz="5600">
                <a:solidFill>
                  <a:srgbClr val="18072B"/>
                </a:solidFill>
                <a:latin typeface="Roboto Bold"/>
                <a:ea typeface="Roboto Bold"/>
                <a:cs typeface="Roboto Bold"/>
                <a:sym typeface="Roboto Bold"/>
              </a:rPr>
              <a:t>LITERATURE SURVEY</a:t>
            </a:r>
          </a:p>
        </p:txBody>
      </p:sp>
      <p:sp>
        <p:nvSpPr>
          <p:cNvPr name="TextBox 8" id="8"/>
          <p:cNvSpPr txBox="true"/>
          <p:nvPr/>
        </p:nvSpPr>
        <p:spPr>
          <a:xfrm rot="0">
            <a:off x="1859382" y="1433155"/>
            <a:ext cx="6782346" cy="3081274"/>
          </a:xfrm>
          <a:prstGeom prst="rect">
            <a:avLst/>
          </a:prstGeom>
        </p:spPr>
        <p:txBody>
          <a:bodyPr anchor="t" rtlCol="false" tIns="0" lIns="0" bIns="0" rIns="0">
            <a:spAutoFit/>
          </a:bodyPr>
          <a:lstStyle/>
          <a:p>
            <a:pPr algn="l">
              <a:lnSpc>
                <a:spcPts val="4928"/>
              </a:lnSpc>
            </a:pPr>
            <a:r>
              <a:rPr lang="en-US" sz="3200">
                <a:solidFill>
                  <a:srgbClr val="034172"/>
                </a:solidFill>
                <a:latin typeface="Roboto Bold"/>
                <a:ea typeface="Roboto Bold"/>
                <a:cs typeface="Roboto Bold"/>
                <a:sym typeface="Roboto Bold"/>
              </a:rPr>
              <a:t>MAST-GCN: Multi-Scale Adaptive Spatial-Temporal Graph Convolutional Network for EEG-Based Depression Recognition</a:t>
            </a:r>
          </a:p>
          <a:p>
            <a:pPr algn="l">
              <a:lnSpc>
                <a:spcPts val="4928"/>
              </a:lnSpc>
            </a:pPr>
          </a:p>
        </p:txBody>
      </p:sp>
      <p:sp>
        <p:nvSpPr>
          <p:cNvPr name="TextBox 9" id="9"/>
          <p:cNvSpPr txBox="true"/>
          <p:nvPr/>
        </p:nvSpPr>
        <p:spPr>
          <a:xfrm rot="0">
            <a:off x="10382026" y="3896995"/>
            <a:ext cx="7641439" cy="6390005"/>
          </a:xfrm>
          <a:prstGeom prst="rect">
            <a:avLst/>
          </a:prstGeom>
        </p:spPr>
        <p:txBody>
          <a:bodyPr anchor="t" rtlCol="false" tIns="0" lIns="0" bIns="0" rIns="0">
            <a:spAutoFit/>
          </a:bodyPr>
          <a:lstStyle/>
          <a:p>
            <a:pPr algn="l">
              <a:lnSpc>
                <a:spcPts val="4270"/>
              </a:lnSpc>
            </a:pPr>
            <a:r>
              <a:rPr lang="en-US" sz="3050">
                <a:solidFill>
                  <a:srgbClr val="18072B"/>
                </a:solidFill>
                <a:latin typeface="Roboto"/>
                <a:ea typeface="Roboto"/>
                <a:cs typeface="Roboto"/>
                <a:sym typeface="Roboto"/>
              </a:rPr>
              <a:t>The study proposes an Adaptive Spatiotemporal Graph Convolutional Network (ASTGCN), with 10-fold cross validation for MI-EEG classification, which unlike traditional GCNs, adaptively assesses node importance and extracts time-domain features to enhance classification performance.</a:t>
            </a:r>
          </a:p>
          <a:p>
            <a:pPr algn="l">
              <a:lnSpc>
                <a:spcPts val="4270"/>
              </a:lnSpc>
            </a:pPr>
            <a:r>
              <a:rPr lang="en-US" sz="3050">
                <a:solidFill>
                  <a:srgbClr val="18072B"/>
                </a:solidFill>
                <a:latin typeface="Roboto"/>
                <a:ea typeface="Roboto"/>
                <a:cs typeface="Roboto"/>
                <a:sym typeface="Roboto"/>
              </a:rPr>
              <a:t>ASTGCN achieves an average accuracy of 90.6%.</a:t>
            </a:r>
          </a:p>
          <a:p>
            <a:pPr algn="l">
              <a:lnSpc>
                <a:spcPts val="4270"/>
              </a:lnSpc>
            </a:pPr>
          </a:p>
          <a:p>
            <a:pPr algn="l">
              <a:lnSpc>
                <a:spcPts val="4270"/>
              </a:lnSpc>
            </a:pPr>
          </a:p>
        </p:txBody>
      </p:sp>
      <p:sp>
        <p:nvSpPr>
          <p:cNvPr name="TextBox 10" id="10"/>
          <p:cNvSpPr txBox="true"/>
          <p:nvPr/>
        </p:nvSpPr>
        <p:spPr>
          <a:xfrm rot="0">
            <a:off x="1028700" y="4251256"/>
            <a:ext cx="7613027" cy="6389954"/>
          </a:xfrm>
          <a:prstGeom prst="rect">
            <a:avLst/>
          </a:prstGeom>
        </p:spPr>
        <p:txBody>
          <a:bodyPr anchor="t" rtlCol="false" tIns="0" lIns="0" bIns="0" rIns="0">
            <a:spAutoFit/>
          </a:bodyPr>
          <a:lstStyle/>
          <a:p>
            <a:pPr algn="l">
              <a:lnSpc>
                <a:spcPts val="4272"/>
              </a:lnSpc>
            </a:pPr>
            <a:r>
              <a:rPr lang="en-US" sz="3052">
                <a:solidFill>
                  <a:srgbClr val="18072B"/>
                </a:solidFill>
                <a:latin typeface="Roboto"/>
                <a:ea typeface="Roboto"/>
                <a:cs typeface="Roboto"/>
                <a:sym typeface="Roboto"/>
              </a:rPr>
              <a:t>The study highlights MAST-GCN framework, using Adaptive Graph Convolution for dynamic topologies, Multi-Scale Time Convolution for diverse time-domain features, and 3D Graph Convolution for integrating spatial-temporal information, outperforms RNN, CNN, and other traditional techniques achieving 80.13% accuracy , 76.48% F-Score, and 77.94% sensitivity with a good balance.</a:t>
            </a:r>
          </a:p>
          <a:p>
            <a:pPr algn="l">
              <a:lnSpc>
                <a:spcPts val="4272"/>
              </a:lnSpc>
            </a:pPr>
          </a:p>
          <a:p>
            <a:pPr algn="l">
              <a:lnSpc>
                <a:spcPts val="4272"/>
              </a:lnSpc>
            </a:pPr>
            <a:r>
              <a:rPr lang="en-US" sz="3052">
                <a:solidFill>
                  <a:srgbClr val="18072B"/>
                </a:solidFill>
                <a:latin typeface="Roboto"/>
                <a:ea typeface="Roboto"/>
                <a:cs typeface="Roboto"/>
                <a:sym typeface="Roboto"/>
              </a:rPr>
              <a:t>.</a:t>
            </a:r>
          </a:p>
        </p:txBody>
      </p:sp>
      <p:sp>
        <p:nvSpPr>
          <p:cNvPr name="TextBox 11" id="11"/>
          <p:cNvSpPr txBox="true"/>
          <p:nvPr/>
        </p:nvSpPr>
        <p:spPr>
          <a:xfrm rot="0">
            <a:off x="11418103" y="1433155"/>
            <a:ext cx="6430120" cy="3081274"/>
          </a:xfrm>
          <a:prstGeom prst="rect">
            <a:avLst/>
          </a:prstGeom>
        </p:spPr>
        <p:txBody>
          <a:bodyPr anchor="t" rtlCol="false" tIns="0" lIns="0" bIns="0" rIns="0">
            <a:spAutoFit/>
          </a:bodyPr>
          <a:lstStyle/>
          <a:p>
            <a:pPr algn="l" marL="0" indent="0" lvl="1">
              <a:lnSpc>
                <a:spcPts val="4928"/>
              </a:lnSpc>
              <a:spcBef>
                <a:spcPct val="0"/>
              </a:spcBef>
            </a:pPr>
            <a:r>
              <a:rPr lang="en-US" sz="3200" strike="noStrike" u="none">
                <a:solidFill>
                  <a:srgbClr val="034172"/>
                </a:solidFill>
                <a:latin typeface="Roboto Bold"/>
                <a:ea typeface="Roboto Bold"/>
                <a:cs typeface="Roboto Bold"/>
                <a:sym typeface="Roboto Bold"/>
              </a:rPr>
              <a:t>Adaptive Spatiotemporal Graph Convolutional Networks for Motor Imagery Classification</a:t>
            </a:r>
          </a:p>
          <a:p>
            <a:pPr algn="l" marL="0" indent="0" lvl="1">
              <a:lnSpc>
                <a:spcPts val="4928"/>
              </a:lnSpc>
              <a:spcBef>
                <a:spcPct val="0"/>
              </a:spcBef>
            </a:pPr>
          </a:p>
          <a:p>
            <a:pPr algn="l" marL="0" indent="0" lvl="1">
              <a:lnSpc>
                <a:spcPts val="4928"/>
              </a:lnSpc>
              <a:spcBef>
                <a:spcPct val="0"/>
              </a:spcBef>
            </a:pPr>
          </a:p>
        </p:txBody>
      </p:sp>
      <p:sp>
        <p:nvSpPr>
          <p:cNvPr name="TextBox 12" id="12"/>
          <p:cNvSpPr txBox="true"/>
          <p:nvPr/>
        </p:nvSpPr>
        <p:spPr>
          <a:xfrm rot="0">
            <a:off x="10206784" y="1717435"/>
            <a:ext cx="944958" cy="572135"/>
          </a:xfrm>
          <a:prstGeom prst="rect">
            <a:avLst/>
          </a:prstGeom>
        </p:spPr>
        <p:txBody>
          <a:bodyPr anchor="t" rtlCol="false" tIns="0" lIns="0" bIns="0" rIns="0">
            <a:spAutoFit/>
          </a:bodyPr>
          <a:lstStyle/>
          <a:p>
            <a:pPr algn="ctr">
              <a:lnSpc>
                <a:spcPts val="4690"/>
              </a:lnSpc>
              <a:spcBef>
                <a:spcPct val="0"/>
              </a:spcBef>
            </a:pPr>
            <a:r>
              <a:rPr lang="en-US" sz="3350">
                <a:solidFill>
                  <a:srgbClr val="FFFFFF"/>
                </a:solidFill>
                <a:latin typeface="Roboto Bold"/>
                <a:ea typeface="Roboto Bold"/>
                <a:cs typeface="Roboto Bold"/>
                <a:sym typeface="Roboto Bold"/>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4500061" y="5031077"/>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83282" y="717938"/>
            <a:ext cx="6160618" cy="3081274"/>
          </a:xfrm>
          <a:prstGeom prst="rect">
            <a:avLst/>
          </a:prstGeom>
        </p:spPr>
        <p:txBody>
          <a:bodyPr anchor="t" rtlCol="false" tIns="0" lIns="0" bIns="0" rIns="0">
            <a:spAutoFit/>
          </a:bodyPr>
          <a:lstStyle/>
          <a:p>
            <a:pPr algn="l" marL="0" indent="0" lvl="1">
              <a:lnSpc>
                <a:spcPts val="4928"/>
              </a:lnSpc>
              <a:spcBef>
                <a:spcPct val="0"/>
              </a:spcBef>
            </a:pPr>
            <a:r>
              <a:rPr lang="en-US" sz="3200" strike="noStrike" u="none">
                <a:solidFill>
                  <a:srgbClr val="034172"/>
                </a:solidFill>
                <a:latin typeface="Roboto Bold"/>
                <a:ea typeface="Roboto Bold"/>
                <a:cs typeface="Roboto Bold"/>
                <a:sym typeface="Roboto Bold"/>
              </a:rPr>
              <a:t>Dynamic Multi-Graph Convolution-Based </a:t>
            </a:r>
          </a:p>
          <a:p>
            <a:pPr algn="l" marL="0" indent="0" lvl="1">
              <a:lnSpc>
                <a:spcPts val="4928"/>
              </a:lnSpc>
              <a:spcBef>
                <a:spcPct val="0"/>
              </a:spcBef>
            </a:pPr>
            <a:r>
              <a:rPr lang="en-US" sz="3200" strike="noStrike" u="none">
                <a:solidFill>
                  <a:srgbClr val="034172"/>
                </a:solidFill>
                <a:latin typeface="Roboto Bold"/>
                <a:ea typeface="Roboto Bold"/>
                <a:cs typeface="Roboto Bold"/>
                <a:sym typeface="Roboto Bold"/>
              </a:rPr>
              <a:t>Channel-Weighted Transformer Feature Fusion Network for Epileptic Seizure Prediction</a:t>
            </a:r>
          </a:p>
        </p:txBody>
      </p:sp>
      <p:sp>
        <p:nvSpPr>
          <p:cNvPr name="TextBox 4" id="4"/>
          <p:cNvSpPr txBox="true"/>
          <p:nvPr/>
        </p:nvSpPr>
        <p:spPr>
          <a:xfrm rot="0">
            <a:off x="1028700" y="4258264"/>
            <a:ext cx="7774379" cy="9057005"/>
          </a:xfrm>
          <a:prstGeom prst="rect">
            <a:avLst/>
          </a:prstGeom>
        </p:spPr>
        <p:txBody>
          <a:bodyPr anchor="t" rtlCol="false" tIns="0" lIns="0" bIns="0" rIns="0">
            <a:spAutoFit/>
          </a:bodyPr>
          <a:lstStyle/>
          <a:p>
            <a:pPr algn="l">
              <a:lnSpc>
                <a:spcPts val="4270"/>
              </a:lnSpc>
            </a:pPr>
            <a:r>
              <a:rPr lang="en-US" sz="3050">
                <a:solidFill>
                  <a:srgbClr val="18072B"/>
                </a:solidFill>
                <a:latin typeface="Roboto"/>
                <a:ea typeface="Roboto"/>
                <a:cs typeface="Roboto"/>
                <a:sym typeface="Roboto"/>
              </a:rPr>
              <a:t>The study proposes the MB-dMGC-CWTFFNet, a deep learning framework designed to predict epileptic seizures using EEG data.</a:t>
            </a:r>
          </a:p>
          <a:p>
            <a:pPr algn="l">
              <a:lnSpc>
                <a:spcPts val="4270"/>
              </a:lnSpc>
            </a:pPr>
            <a:r>
              <a:rPr lang="en-US" sz="3050">
                <a:solidFill>
                  <a:srgbClr val="18072B"/>
                </a:solidFill>
                <a:latin typeface="Roboto"/>
                <a:ea typeface="Roboto"/>
                <a:cs typeface="Roboto"/>
                <a:sym typeface="Roboto"/>
              </a:rPr>
              <a:t>The framework achieves outstanding accuracies on two datasets: an AUC of 0.935 on the CHB-MIT dataset and 0.984 on the Xuanwu dataset, with corresponding sensitivities of 97.8% and 100%, and low false prediction rates per hour of 0.059 and 0.079, respectively. </a:t>
            </a:r>
          </a:p>
          <a:p>
            <a:pPr algn="l">
              <a:lnSpc>
                <a:spcPts val="4270"/>
              </a:lnSpc>
            </a:pPr>
          </a:p>
          <a:p>
            <a:pPr algn="l">
              <a:lnSpc>
                <a:spcPts val="4270"/>
              </a:lnSpc>
            </a:pPr>
          </a:p>
          <a:p>
            <a:pPr algn="l">
              <a:lnSpc>
                <a:spcPts val="4270"/>
              </a:lnSpc>
            </a:pPr>
          </a:p>
          <a:p>
            <a:pPr algn="l">
              <a:lnSpc>
                <a:spcPts val="4270"/>
              </a:lnSpc>
            </a:pPr>
          </a:p>
          <a:p>
            <a:pPr algn="l">
              <a:lnSpc>
                <a:spcPts val="4270"/>
              </a:lnSpc>
            </a:pPr>
          </a:p>
          <a:p>
            <a:pPr algn="l">
              <a:lnSpc>
                <a:spcPts val="4270"/>
              </a:lnSpc>
            </a:pPr>
          </a:p>
        </p:txBody>
      </p:sp>
      <p:grpSp>
        <p:nvGrpSpPr>
          <p:cNvPr name="Group 5" id="5"/>
          <p:cNvGrpSpPr/>
          <p:nvPr/>
        </p:nvGrpSpPr>
        <p:grpSpPr>
          <a:xfrm rot="0">
            <a:off x="1014014" y="728640"/>
            <a:ext cx="959718" cy="959718"/>
            <a:chOff x="0" y="0"/>
            <a:chExt cx="1279625" cy="1279625"/>
          </a:xfrm>
        </p:grpSpPr>
        <p:sp>
          <p:nvSpPr>
            <p:cNvPr name="Freeform 6" id="6"/>
            <p:cNvSpPr/>
            <p:nvPr/>
          </p:nvSpPr>
          <p:spPr>
            <a:xfrm flipH="false" flipV="false" rot="0">
              <a:off x="0" y="0"/>
              <a:ext cx="1279625" cy="1279625"/>
            </a:xfrm>
            <a:custGeom>
              <a:avLst/>
              <a:gdLst/>
              <a:ahLst/>
              <a:cxnLst/>
              <a:rect r="r" b="b" t="t" l="l"/>
              <a:pathLst>
                <a:path h="1279625" w="1279625">
                  <a:moveTo>
                    <a:pt x="0" y="0"/>
                  </a:moveTo>
                  <a:lnTo>
                    <a:pt x="1279625" y="0"/>
                  </a:lnTo>
                  <a:lnTo>
                    <a:pt x="1279625" y="1279625"/>
                  </a:lnTo>
                  <a:lnTo>
                    <a:pt x="0" y="1279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680" y="317867"/>
              <a:ext cx="1259944" cy="586740"/>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ea typeface="Roboto Bold"/>
                  <a:cs typeface="Roboto Bold"/>
                  <a:sym typeface="Roboto Bold"/>
                </a:rPr>
                <a:t>03</a:t>
              </a:r>
            </a:p>
          </p:txBody>
        </p:sp>
      </p:grpSp>
      <p:sp>
        <p:nvSpPr>
          <p:cNvPr name="TextBox 8" id="8"/>
          <p:cNvSpPr txBox="true"/>
          <p:nvPr/>
        </p:nvSpPr>
        <p:spPr>
          <a:xfrm rot="0">
            <a:off x="11334516" y="539135"/>
            <a:ext cx="5924784" cy="2462149"/>
          </a:xfrm>
          <a:prstGeom prst="rect">
            <a:avLst/>
          </a:prstGeom>
        </p:spPr>
        <p:txBody>
          <a:bodyPr anchor="t" rtlCol="false" tIns="0" lIns="0" bIns="0" rIns="0">
            <a:spAutoFit/>
          </a:bodyPr>
          <a:lstStyle/>
          <a:p>
            <a:pPr algn="l" marL="0" indent="0" lvl="1">
              <a:lnSpc>
                <a:spcPts val="4928"/>
              </a:lnSpc>
              <a:spcBef>
                <a:spcPct val="0"/>
              </a:spcBef>
            </a:pPr>
            <a:r>
              <a:rPr lang="en-US" sz="3200" strike="noStrike" u="none">
                <a:solidFill>
                  <a:srgbClr val="034172"/>
                </a:solidFill>
                <a:latin typeface="Roboto Bold"/>
                <a:ea typeface="Roboto Bold"/>
                <a:cs typeface="Roboto Bold"/>
                <a:sym typeface="Roboto Bold"/>
              </a:rPr>
              <a:t>Constructing Time-Varying Directed EEG Network by Multivariate Nonparametric Dynamical Granger Causality</a:t>
            </a:r>
          </a:p>
        </p:txBody>
      </p:sp>
      <p:sp>
        <p:nvSpPr>
          <p:cNvPr name="TextBox 9" id="9"/>
          <p:cNvSpPr txBox="true"/>
          <p:nvPr/>
        </p:nvSpPr>
        <p:spPr>
          <a:xfrm rot="0">
            <a:off x="10168946" y="2936960"/>
            <a:ext cx="7620819" cy="7658989"/>
          </a:xfrm>
          <a:prstGeom prst="rect">
            <a:avLst/>
          </a:prstGeom>
        </p:spPr>
        <p:txBody>
          <a:bodyPr anchor="t" rtlCol="false" tIns="0" lIns="0" bIns="0" rIns="0">
            <a:spAutoFit/>
          </a:bodyPr>
          <a:lstStyle/>
          <a:p>
            <a:pPr algn="l">
              <a:lnSpc>
                <a:spcPts val="4675"/>
              </a:lnSpc>
            </a:pPr>
            <a:r>
              <a:rPr lang="en-US" sz="3339">
                <a:solidFill>
                  <a:srgbClr val="18072B"/>
                </a:solidFill>
                <a:latin typeface="Kollektif"/>
                <a:ea typeface="Kollektif"/>
                <a:cs typeface="Kollektif"/>
                <a:sym typeface="Kollektif"/>
              </a:rPr>
              <a:t>The study proposes a Spatio-Temporal Graph mndGC outperforms ADTF in noise resistance and capturing instantaneous directed network changes in EEG data. </a:t>
            </a:r>
            <a:r>
              <a:rPr lang="en-US" sz="3339">
                <a:solidFill>
                  <a:srgbClr val="18072B"/>
                </a:solidFill>
                <a:latin typeface="Kollektif"/>
                <a:ea typeface="Kollektif"/>
                <a:cs typeface="Kollektif"/>
                <a:sym typeface="Kollektif"/>
              </a:rPr>
              <a:t>mndGC reveals distinguishable network characteristics between left- and right-hand motor imagery (MI) during different MI stages.</a:t>
            </a:r>
          </a:p>
          <a:p>
            <a:pPr algn="l">
              <a:lnSpc>
                <a:spcPts val="4675"/>
              </a:lnSpc>
            </a:pPr>
            <a:r>
              <a:rPr lang="en-US" sz="3339">
                <a:solidFill>
                  <a:srgbClr val="18072B"/>
                </a:solidFill>
                <a:latin typeface="Kollektif"/>
                <a:ea typeface="Kollektif"/>
                <a:cs typeface="Kollektif"/>
                <a:sym typeface="Kollektif"/>
              </a:rPr>
              <a:t>The study extends nonparametric causality exploration and provides practical suggestions for time-varying directed EEG network analysis.</a:t>
            </a:r>
          </a:p>
          <a:p>
            <a:pPr algn="l">
              <a:lnSpc>
                <a:spcPts val="4675"/>
              </a:lnSpc>
            </a:pPr>
          </a:p>
        </p:txBody>
      </p:sp>
      <p:grpSp>
        <p:nvGrpSpPr>
          <p:cNvPr name="Group 10" id="10"/>
          <p:cNvGrpSpPr/>
          <p:nvPr/>
        </p:nvGrpSpPr>
        <p:grpSpPr>
          <a:xfrm rot="0">
            <a:off x="9869973" y="549611"/>
            <a:ext cx="959718" cy="959718"/>
            <a:chOff x="0" y="0"/>
            <a:chExt cx="1279625" cy="1279625"/>
          </a:xfrm>
        </p:grpSpPr>
        <p:sp>
          <p:nvSpPr>
            <p:cNvPr name="Freeform 11" id="11"/>
            <p:cNvSpPr/>
            <p:nvPr/>
          </p:nvSpPr>
          <p:spPr>
            <a:xfrm flipH="false" flipV="false" rot="0">
              <a:off x="0" y="0"/>
              <a:ext cx="1279625" cy="1279625"/>
            </a:xfrm>
            <a:custGeom>
              <a:avLst/>
              <a:gdLst/>
              <a:ahLst/>
              <a:cxnLst/>
              <a:rect r="r" b="b" t="t" l="l"/>
              <a:pathLst>
                <a:path h="1279625" w="1279625">
                  <a:moveTo>
                    <a:pt x="0" y="0"/>
                  </a:moveTo>
                  <a:lnTo>
                    <a:pt x="1279625" y="0"/>
                  </a:lnTo>
                  <a:lnTo>
                    <a:pt x="1279625" y="1279625"/>
                  </a:lnTo>
                  <a:lnTo>
                    <a:pt x="0" y="1279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0" y="317867"/>
              <a:ext cx="1259944" cy="586740"/>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ea typeface="Roboto Bold"/>
                  <a:cs typeface="Roboto Bold"/>
                  <a:sym typeface="Roboto Bold"/>
                </a:rPr>
                <a:t>04</a:t>
              </a:r>
            </a:p>
          </p:txBody>
        </p:sp>
      </p:grpSp>
      <p:sp>
        <p:nvSpPr>
          <p:cNvPr name="Freeform 13" id="13"/>
          <p:cNvSpPr/>
          <p:nvPr/>
        </p:nvSpPr>
        <p:spPr>
          <a:xfrm flipH="false" flipV="false" rot="0">
            <a:off x="-3162961" y="387138"/>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577001"/>
            <a:ext cx="15903798" cy="8079688"/>
          </a:xfrm>
          <a:prstGeom prst="rect">
            <a:avLst/>
          </a:prstGeom>
        </p:spPr>
        <p:txBody>
          <a:bodyPr anchor="t" rtlCol="false" tIns="0" lIns="0" bIns="0" rIns="0">
            <a:spAutoFit/>
          </a:bodyPr>
          <a:lstStyle/>
          <a:p>
            <a:pPr algn="l">
              <a:lnSpc>
                <a:spcPts val="4202"/>
              </a:lnSpc>
              <a:spcBef>
                <a:spcPct val="0"/>
              </a:spcBef>
            </a:pPr>
            <a:r>
              <a:rPr lang="en-US" sz="3002">
                <a:solidFill>
                  <a:srgbClr val="0F3799"/>
                </a:solidFill>
                <a:latin typeface="Roboto Bold"/>
                <a:ea typeface="Roboto Bold"/>
                <a:cs typeface="Roboto Bold"/>
                <a:sym typeface="Roboto Bold"/>
              </a:rPr>
              <a:t>Data Collection and Preprocessing:</a:t>
            </a:r>
          </a:p>
          <a:p>
            <a:pPr algn="l">
              <a:lnSpc>
                <a:spcPts val="3922"/>
              </a:lnSpc>
              <a:spcBef>
                <a:spcPct val="0"/>
              </a:spcBef>
            </a:pPr>
            <a:r>
              <a:rPr lang="en-US" sz="2802">
                <a:solidFill>
                  <a:srgbClr val="18072B"/>
                </a:solidFill>
                <a:latin typeface="Roboto Bold"/>
                <a:ea typeface="Roboto Bold"/>
                <a:cs typeface="Roboto Bold"/>
                <a:sym typeface="Roboto Bold"/>
              </a:rPr>
              <a:t>Data Acquisition: Public EEG datasets (e.g., BCI Competition), files stored in Excel/CSV.</a:t>
            </a:r>
          </a:p>
          <a:p>
            <a:pPr algn="l">
              <a:lnSpc>
                <a:spcPts val="3922"/>
              </a:lnSpc>
              <a:spcBef>
                <a:spcPct val="0"/>
              </a:spcBef>
            </a:pPr>
            <a:r>
              <a:rPr lang="en-US" sz="2802">
                <a:solidFill>
                  <a:srgbClr val="18072B"/>
                </a:solidFill>
                <a:latin typeface="Roboto Bold"/>
                <a:ea typeface="Roboto Bold"/>
                <a:cs typeface="Roboto Bold"/>
                <a:sym typeface="Roboto Bold"/>
              </a:rPr>
              <a:t>Data Cleaning: MATLAB for smoothing, baseline correction, filtering, and normalization.</a:t>
            </a:r>
          </a:p>
          <a:p>
            <a:pPr algn="l">
              <a:lnSpc>
                <a:spcPts val="3922"/>
              </a:lnSpc>
              <a:spcBef>
                <a:spcPct val="0"/>
              </a:spcBef>
            </a:pPr>
          </a:p>
          <a:p>
            <a:pPr algn="l">
              <a:lnSpc>
                <a:spcPts val="4202"/>
              </a:lnSpc>
              <a:spcBef>
                <a:spcPct val="0"/>
              </a:spcBef>
            </a:pPr>
            <a:r>
              <a:rPr lang="en-US" sz="3002">
                <a:solidFill>
                  <a:srgbClr val="0F3799"/>
                </a:solidFill>
                <a:latin typeface="Roboto Bold"/>
                <a:ea typeface="Roboto Bold"/>
                <a:cs typeface="Roboto Bold"/>
                <a:sym typeface="Roboto Bold"/>
              </a:rPr>
              <a:t>Model Development:</a:t>
            </a:r>
          </a:p>
          <a:p>
            <a:pPr algn="l">
              <a:lnSpc>
                <a:spcPts val="3922"/>
              </a:lnSpc>
              <a:spcBef>
                <a:spcPct val="0"/>
              </a:spcBef>
            </a:pPr>
            <a:r>
              <a:rPr lang="en-US" sz="2802">
                <a:solidFill>
                  <a:srgbClr val="18072B"/>
                </a:solidFill>
                <a:latin typeface="Roboto Bold"/>
                <a:ea typeface="Roboto Bold"/>
                <a:cs typeface="Roboto Bold"/>
                <a:sym typeface="Roboto Bold"/>
              </a:rPr>
              <a:t>GNN Module: TensorFlow, Keras, PyTorch, DGL, and NetworkX for graph-based models.</a:t>
            </a:r>
          </a:p>
          <a:p>
            <a:pPr algn="l">
              <a:lnSpc>
                <a:spcPts val="3922"/>
              </a:lnSpc>
              <a:spcBef>
                <a:spcPct val="0"/>
              </a:spcBef>
            </a:pPr>
            <a:r>
              <a:rPr lang="en-US" sz="2802">
                <a:solidFill>
                  <a:srgbClr val="18072B"/>
                </a:solidFill>
                <a:latin typeface="Roboto Bold"/>
                <a:ea typeface="Roboto Bold"/>
                <a:cs typeface="Roboto Bold"/>
                <a:sym typeface="Roboto Bold"/>
              </a:rPr>
              <a:t>BI-LSTM Module: TensorFlow, Keras, PyTorch for sequence processing.</a:t>
            </a:r>
          </a:p>
          <a:p>
            <a:pPr algn="l">
              <a:lnSpc>
                <a:spcPts val="3922"/>
              </a:lnSpc>
              <a:spcBef>
                <a:spcPct val="0"/>
              </a:spcBef>
            </a:pPr>
            <a:r>
              <a:rPr lang="en-US" sz="2802">
                <a:solidFill>
                  <a:srgbClr val="18072B"/>
                </a:solidFill>
                <a:latin typeface="Roboto Bold"/>
                <a:ea typeface="Roboto Bold"/>
                <a:cs typeface="Roboto Bold"/>
                <a:sym typeface="Roboto Bold"/>
              </a:rPr>
              <a:t>DBAN Module: TensorFlow, Keras, PyTorch for deep belief networks and attention mechanisms.</a:t>
            </a:r>
          </a:p>
          <a:p>
            <a:pPr algn="l">
              <a:lnSpc>
                <a:spcPts val="3922"/>
              </a:lnSpc>
              <a:spcBef>
                <a:spcPct val="0"/>
              </a:spcBef>
            </a:pPr>
          </a:p>
          <a:p>
            <a:pPr algn="l">
              <a:lnSpc>
                <a:spcPts val="4202"/>
              </a:lnSpc>
              <a:spcBef>
                <a:spcPct val="0"/>
              </a:spcBef>
            </a:pPr>
            <a:r>
              <a:rPr lang="en-US" sz="3002">
                <a:solidFill>
                  <a:srgbClr val="214292"/>
                </a:solidFill>
                <a:latin typeface="Roboto Bold"/>
                <a:ea typeface="Roboto Bold"/>
                <a:cs typeface="Roboto Bold"/>
                <a:sym typeface="Roboto Bold"/>
              </a:rPr>
              <a:t>Testing and Validation:</a:t>
            </a:r>
          </a:p>
          <a:p>
            <a:pPr algn="l">
              <a:lnSpc>
                <a:spcPts val="3922"/>
              </a:lnSpc>
              <a:spcBef>
                <a:spcPct val="0"/>
              </a:spcBef>
            </a:pPr>
            <a:r>
              <a:rPr lang="en-US" sz="2802">
                <a:solidFill>
                  <a:srgbClr val="18072B"/>
                </a:solidFill>
                <a:latin typeface="Roboto Bold"/>
                <a:ea typeface="Roboto Bold"/>
                <a:cs typeface="Roboto Bold"/>
                <a:sym typeface="Roboto Bold"/>
              </a:rPr>
              <a:t>Testing: unittest/pytest for testing, TensorBoard for visualization.</a:t>
            </a:r>
          </a:p>
          <a:p>
            <a:pPr algn="l">
              <a:lnSpc>
                <a:spcPts val="3922"/>
              </a:lnSpc>
              <a:spcBef>
                <a:spcPct val="0"/>
              </a:spcBef>
            </a:pPr>
            <a:r>
              <a:rPr lang="en-US" sz="2802">
                <a:solidFill>
                  <a:srgbClr val="18072B"/>
                </a:solidFill>
                <a:latin typeface="Roboto Bold"/>
                <a:ea typeface="Roboto Bold"/>
                <a:cs typeface="Roboto Bold"/>
                <a:sym typeface="Roboto Bold"/>
              </a:rPr>
              <a:t>Validation: Scikit-learn for performance metrics, confusion matrix visualization.</a:t>
            </a:r>
          </a:p>
          <a:p>
            <a:pPr algn="l">
              <a:lnSpc>
                <a:spcPts val="3922"/>
              </a:lnSpc>
              <a:spcBef>
                <a:spcPct val="0"/>
              </a:spcBef>
            </a:pPr>
          </a:p>
          <a:p>
            <a:pPr algn="l">
              <a:lnSpc>
                <a:spcPts val="4202"/>
              </a:lnSpc>
              <a:spcBef>
                <a:spcPct val="0"/>
              </a:spcBef>
            </a:pPr>
            <a:r>
              <a:rPr lang="en-US" sz="3002">
                <a:solidFill>
                  <a:srgbClr val="214292"/>
                </a:solidFill>
                <a:latin typeface="Roboto Bold"/>
                <a:ea typeface="Roboto Bold"/>
                <a:cs typeface="Roboto Bold"/>
                <a:sym typeface="Roboto Bold"/>
              </a:rPr>
              <a:t>Collaboration:</a:t>
            </a:r>
          </a:p>
          <a:p>
            <a:pPr algn="l">
              <a:lnSpc>
                <a:spcPts val="3922"/>
              </a:lnSpc>
              <a:spcBef>
                <a:spcPct val="0"/>
              </a:spcBef>
            </a:pPr>
            <a:r>
              <a:rPr lang="en-US" sz="2802">
                <a:solidFill>
                  <a:srgbClr val="18072B"/>
                </a:solidFill>
                <a:latin typeface="Roboto Bold"/>
                <a:ea typeface="Roboto Bold"/>
                <a:cs typeface="Roboto Bold"/>
                <a:sym typeface="Roboto Bold"/>
              </a:rPr>
              <a:t>Version Control: Git/GitHub.</a:t>
            </a:r>
          </a:p>
          <a:p>
            <a:pPr algn="l">
              <a:lnSpc>
                <a:spcPts val="3922"/>
              </a:lnSpc>
              <a:spcBef>
                <a:spcPct val="0"/>
              </a:spcBef>
            </a:pPr>
            <a:r>
              <a:rPr lang="en-US" sz="2802">
                <a:solidFill>
                  <a:srgbClr val="18072B"/>
                </a:solidFill>
                <a:latin typeface="Roboto Bold"/>
                <a:ea typeface="Roboto Bold"/>
                <a:cs typeface="Roboto Bold"/>
                <a:sym typeface="Roboto Bold"/>
              </a:rPr>
              <a:t>Documentation: Google Docs, Markdown.</a:t>
            </a:r>
          </a:p>
        </p:txBody>
      </p:sp>
      <p:sp>
        <p:nvSpPr>
          <p:cNvPr name="Freeform 3" id="3"/>
          <p:cNvSpPr/>
          <p:nvPr/>
        </p:nvSpPr>
        <p:spPr>
          <a:xfrm flipH="false" flipV="false" rot="0">
            <a:off x="7084760" y="662394"/>
            <a:ext cx="9624606" cy="9624606"/>
          </a:xfrm>
          <a:custGeom>
            <a:avLst/>
            <a:gdLst/>
            <a:ahLst/>
            <a:cxnLst/>
            <a:rect r="r" b="b" t="t" l="l"/>
            <a:pathLst>
              <a:path h="9624606" w="9624606">
                <a:moveTo>
                  <a:pt x="0" y="0"/>
                </a:moveTo>
                <a:lnTo>
                  <a:pt x="9624606" y="0"/>
                </a:lnTo>
                <a:lnTo>
                  <a:pt x="9624606" y="9624606"/>
                </a:lnTo>
                <a:lnTo>
                  <a:pt x="0" y="9624606"/>
                </a:lnTo>
                <a:lnTo>
                  <a:pt x="0" y="0"/>
                </a:lnTo>
                <a:close/>
              </a:path>
            </a:pathLst>
          </a:custGeom>
          <a:blipFill>
            <a:blip r:embed="rId2">
              <a:alphaModFix amt="47000"/>
            </a:blip>
            <a:stretch>
              <a:fillRect l="0" t="0" r="0" b="0"/>
            </a:stretch>
          </a:blipFill>
        </p:spPr>
      </p:sp>
      <p:sp>
        <p:nvSpPr>
          <p:cNvPr name="Freeform 4" id="4"/>
          <p:cNvSpPr/>
          <p:nvPr/>
        </p:nvSpPr>
        <p:spPr>
          <a:xfrm flipH="false" flipV="false" rot="865672">
            <a:off x="15669571" y="331724"/>
            <a:ext cx="2054132" cy="2054132"/>
          </a:xfrm>
          <a:custGeom>
            <a:avLst/>
            <a:gdLst/>
            <a:ahLst/>
            <a:cxnLst/>
            <a:rect r="r" b="b" t="t" l="l"/>
            <a:pathLst>
              <a:path h="2054132" w="2054132">
                <a:moveTo>
                  <a:pt x="0" y="0"/>
                </a:moveTo>
                <a:lnTo>
                  <a:pt x="2054132" y="0"/>
                </a:lnTo>
                <a:lnTo>
                  <a:pt x="2054132" y="2054133"/>
                </a:lnTo>
                <a:lnTo>
                  <a:pt x="0" y="20541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05577" y="8153106"/>
            <a:ext cx="2707446" cy="2707446"/>
          </a:xfrm>
          <a:custGeom>
            <a:avLst/>
            <a:gdLst/>
            <a:ahLst/>
            <a:cxnLst/>
            <a:rect r="r" b="b" t="t" l="l"/>
            <a:pathLst>
              <a:path h="2707446" w="2707446">
                <a:moveTo>
                  <a:pt x="0" y="0"/>
                </a:moveTo>
                <a:lnTo>
                  <a:pt x="2707446" y="0"/>
                </a:lnTo>
                <a:lnTo>
                  <a:pt x="2707446" y="2707447"/>
                </a:lnTo>
                <a:lnTo>
                  <a:pt x="0" y="27074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44559" y="282354"/>
            <a:ext cx="7366254" cy="746346"/>
          </a:xfrm>
          <a:prstGeom prst="rect">
            <a:avLst/>
          </a:prstGeom>
        </p:spPr>
        <p:txBody>
          <a:bodyPr anchor="t" rtlCol="false" tIns="0" lIns="0" bIns="0" rIns="0">
            <a:spAutoFit/>
          </a:bodyPr>
          <a:lstStyle/>
          <a:p>
            <a:pPr algn="l">
              <a:lnSpc>
                <a:spcPts val="5839"/>
              </a:lnSpc>
            </a:pPr>
            <a:r>
              <a:rPr lang="en-US" sz="4825">
                <a:solidFill>
                  <a:srgbClr val="18072B"/>
                </a:solidFill>
                <a:latin typeface="Roboto Bold"/>
                <a:ea typeface="Roboto Bold"/>
                <a:cs typeface="Roboto Bold"/>
                <a:sym typeface="Roboto Bold"/>
              </a:rPr>
              <a:t>TOOLS/PLATFORM USED</a:t>
            </a:r>
          </a:p>
        </p:txBody>
      </p:sp>
      <p:sp>
        <p:nvSpPr>
          <p:cNvPr name="Freeform 7" id="7"/>
          <p:cNvSpPr/>
          <p:nvPr/>
        </p:nvSpPr>
        <p:spPr>
          <a:xfrm flipH="false" flipV="false" rot="0">
            <a:off x="-842334" y="1197537"/>
            <a:ext cx="8317642" cy="196599"/>
          </a:xfrm>
          <a:custGeom>
            <a:avLst/>
            <a:gdLst/>
            <a:ahLst/>
            <a:cxnLst/>
            <a:rect r="r" b="b" t="t" l="l"/>
            <a:pathLst>
              <a:path h="196599" w="8317642">
                <a:moveTo>
                  <a:pt x="0" y="0"/>
                </a:moveTo>
                <a:lnTo>
                  <a:pt x="8317642" y="0"/>
                </a:lnTo>
                <a:lnTo>
                  <a:pt x="8317642" y="196599"/>
                </a:lnTo>
                <a:lnTo>
                  <a:pt x="0" y="1965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42334" y="1216856"/>
            <a:ext cx="7500301" cy="177280"/>
          </a:xfrm>
          <a:custGeom>
            <a:avLst/>
            <a:gdLst/>
            <a:ahLst/>
            <a:cxnLst/>
            <a:rect r="r" b="b" t="t" l="l"/>
            <a:pathLst>
              <a:path h="177280" w="7500301">
                <a:moveTo>
                  <a:pt x="0" y="0"/>
                </a:moveTo>
                <a:lnTo>
                  <a:pt x="7500302" y="0"/>
                </a:lnTo>
                <a:lnTo>
                  <a:pt x="7500302" y="177280"/>
                </a:lnTo>
                <a:lnTo>
                  <a:pt x="0" y="177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4126" y="1741059"/>
            <a:ext cx="6839189" cy="8103165"/>
          </a:xfrm>
          <a:custGeom>
            <a:avLst/>
            <a:gdLst/>
            <a:ahLst/>
            <a:cxnLst/>
            <a:rect r="r" b="b" t="t" l="l"/>
            <a:pathLst>
              <a:path h="8103165" w="6839189">
                <a:moveTo>
                  <a:pt x="0" y="0"/>
                </a:moveTo>
                <a:lnTo>
                  <a:pt x="6839189" y="0"/>
                </a:lnTo>
                <a:lnTo>
                  <a:pt x="6839189" y="8103165"/>
                </a:lnTo>
                <a:lnTo>
                  <a:pt x="0" y="8103165"/>
                </a:lnTo>
                <a:lnTo>
                  <a:pt x="0" y="0"/>
                </a:lnTo>
                <a:close/>
              </a:path>
            </a:pathLst>
          </a:custGeom>
          <a:blipFill>
            <a:blip r:embed="rId4"/>
            <a:stretch>
              <a:fillRect l="0" t="0" r="0" b="0"/>
            </a:stretch>
          </a:blipFill>
        </p:spPr>
      </p:sp>
      <p:sp>
        <p:nvSpPr>
          <p:cNvPr name="TextBox 4" id="4"/>
          <p:cNvSpPr txBox="true"/>
          <p:nvPr/>
        </p:nvSpPr>
        <p:spPr>
          <a:xfrm rot="0">
            <a:off x="619706" y="368088"/>
            <a:ext cx="5876694" cy="746346"/>
          </a:xfrm>
          <a:prstGeom prst="rect">
            <a:avLst/>
          </a:prstGeom>
        </p:spPr>
        <p:txBody>
          <a:bodyPr anchor="t" rtlCol="false" tIns="0" lIns="0" bIns="0" rIns="0">
            <a:spAutoFit/>
          </a:bodyPr>
          <a:lstStyle/>
          <a:p>
            <a:pPr algn="l">
              <a:lnSpc>
                <a:spcPts val="5839"/>
              </a:lnSpc>
            </a:pPr>
            <a:r>
              <a:rPr lang="en-US" sz="4825">
                <a:solidFill>
                  <a:srgbClr val="18072B"/>
                </a:solidFill>
                <a:latin typeface="Roboto Bold"/>
                <a:ea typeface="Roboto Bold"/>
                <a:cs typeface="Roboto Bold"/>
                <a:sym typeface="Roboto Bold"/>
              </a:rPr>
              <a:t>DETAILED DESIGN</a:t>
            </a:r>
          </a:p>
        </p:txBody>
      </p:sp>
      <p:sp>
        <p:nvSpPr>
          <p:cNvPr name="TextBox 5" id="5"/>
          <p:cNvSpPr txBox="true"/>
          <p:nvPr/>
        </p:nvSpPr>
        <p:spPr>
          <a:xfrm rot="0">
            <a:off x="619706" y="9602076"/>
            <a:ext cx="184420" cy="242148"/>
          </a:xfrm>
          <a:prstGeom prst="rect">
            <a:avLst/>
          </a:prstGeom>
        </p:spPr>
        <p:txBody>
          <a:bodyPr anchor="t" rtlCol="false" tIns="0" lIns="0" bIns="0" rIns="0">
            <a:spAutoFit/>
          </a:bodyPr>
          <a:lstStyle/>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r>
              <a:rPr lang="en-US" sz="100">
                <a:solidFill>
                  <a:srgbClr val="18072B"/>
                </a:solidFill>
                <a:latin typeface="Roboto Bold"/>
                <a:ea typeface="Roboto Bold"/>
                <a:cs typeface="Roboto Bold"/>
                <a:sym typeface="Roboto Bold"/>
              </a:rPr>
              <a:t> </a:t>
            </a: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09563" y="674049"/>
            <a:ext cx="6830431" cy="8938901"/>
          </a:xfrm>
          <a:custGeom>
            <a:avLst/>
            <a:gdLst/>
            <a:ahLst/>
            <a:cxnLst/>
            <a:rect r="r" b="b" t="t" l="l"/>
            <a:pathLst>
              <a:path h="8938901" w="6830431">
                <a:moveTo>
                  <a:pt x="0" y="0"/>
                </a:moveTo>
                <a:lnTo>
                  <a:pt x="6830432" y="0"/>
                </a:lnTo>
                <a:lnTo>
                  <a:pt x="6830432" y="8938902"/>
                </a:lnTo>
                <a:lnTo>
                  <a:pt x="0" y="8938902"/>
                </a:lnTo>
                <a:lnTo>
                  <a:pt x="0" y="0"/>
                </a:lnTo>
                <a:close/>
              </a:path>
            </a:pathLst>
          </a:custGeom>
          <a:blipFill>
            <a:blip r:embed="rId2"/>
            <a:stretch>
              <a:fillRect l="0" t="0" r="0" b="0"/>
            </a:stretch>
          </a:blipFill>
        </p:spPr>
      </p:sp>
      <p:sp>
        <p:nvSpPr>
          <p:cNvPr name="Freeform 3" id="3"/>
          <p:cNvSpPr/>
          <p:nvPr/>
        </p:nvSpPr>
        <p:spPr>
          <a:xfrm flipH="false" flipV="false" rot="0">
            <a:off x="9480019" y="674049"/>
            <a:ext cx="7479205" cy="8938901"/>
          </a:xfrm>
          <a:custGeom>
            <a:avLst/>
            <a:gdLst/>
            <a:ahLst/>
            <a:cxnLst/>
            <a:rect r="r" b="b" t="t" l="l"/>
            <a:pathLst>
              <a:path h="8938901" w="7479205">
                <a:moveTo>
                  <a:pt x="0" y="0"/>
                </a:moveTo>
                <a:lnTo>
                  <a:pt x="7479205" y="0"/>
                </a:lnTo>
                <a:lnTo>
                  <a:pt x="7479205" y="8938902"/>
                </a:lnTo>
                <a:lnTo>
                  <a:pt x="0" y="8938902"/>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124345" y="1028700"/>
            <a:ext cx="14142589" cy="334279"/>
          </a:xfrm>
          <a:custGeom>
            <a:avLst/>
            <a:gdLst/>
            <a:ahLst/>
            <a:cxnLst/>
            <a:rect r="r" b="b" t="t" l="l"/>
            <a:pathLst>
              <a:path h="334279" w="14142589">
                <a:moveTo>
                  <a:pt x="0" y="0"/>
                </a:moveTo>
                <a:lnTo>
                  <a:pt x="14142588" y="0"/>
                </a:lnTo>
                <a:lnTo>
                  <a:pt x="14142588" y="334279"/>
                </a:lnTo>
                <a:lnTo>
                  <a:pt x="0" y="3342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2949" y="3132404"/>
            <a:ext cx="5796356" cy="5967308"/>
          </a:xfrm>
          <a:custGeom>
            <a:avLst/>
            <a:gdLst/>
            <a:ahLst/>
            <a:cxnLst/>
            <a:rect r="r" b="b" t="t" l="l"/>
            <a:pathLst>
              <a:path h="5967308" w="5796356">
                <a:moveTo>
                  <a:pt x="0" y="0"/>
                </a:moveTo>
                <a:lnTo>
                  <a:pt x="5796356" y="0"/>
                </a:lnTo>
                <a:lnTo>
                  <a:pt x="5796356" y="5967309"/>
                </a:lnTo>
                <a:lnTo>
                  <a:pt x="0" y="5967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45992" y="3086100"/>
            <a:ext cx="5825089" cy="5996889"/>
          </a:xfrm>
          <a:custGeom>
            <a:avLst/>
            <a:gdLst/>
            <a:ahLst/>
            <a:cxnLst/>
            <a:rect r="r" b="b" t="t" l="l"/>
            <a:pathLst>
              <a:path h="5996889" w="5825089">
                <a:moveTo>
                  <a:pt x="0" y="0"/>
                </a:moveTo>
                <a:lnTo>
                  <a:pt x="5825089" y="0"/>
                </a:lnTo>
                <a:lnTo>
                  <a:pt x="5825089" y="5996889"/>
                </a:lnTo>
                <a:lnTo>
                  <a:pt x="0" y="5996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467319" y="3132404"/>
            <a:ext cx="5841334" cy="6013613"/>
          </a:xfrm>
          <a:custGeom>
            <a:avLst/>
            <a:gdLst/>
            <a:ahLst/>
            <a:cxnLst/>
            <a:rect r="r" b="b" t="t" l="l"/>
            <a:pathLst>
              <a:path h="6013613" w="5841334">
                <a:moveTo>
                  <a:pt x="0" y="0"/>
                </a:moveTo>
                <a:lnTo>
                  <a:pt x="5841333" y="0"/>
                </a:lnTo>
                <a:lnTo>
                  <a:pt x="5841333" y="6013613"/>
                </a:lnTo>
                <a:lnTo>
                  <a:pt x="0" y="6013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124345" y="291879"/>
            <a:ext cx="14527282" cy="755744"/>
          </a:xfrm>
          <a:prstGeom prst="rect">
            <a:avLst/>
          </a:prstGeom>
        </p:spPr>
        <p:txBody>
          <a:bodyPr anchor="t" rtlCol="false" tIns="0" lIns="0" bIns="0" rIns="0">
            <a:spAutoFit/>
          </a:bodyPr>
          <a:lstStyle/>
          <a:p>
            <a:pPr algn="l">
              <a:lnSpc>
                <a:spcPts val="5960"/>
              </a:lnSpc>
            </a:pPr>
            <a:r>
              <a:rPr lang="en-US" sz="4925">
                <a:solidFill>
                  <a:srgbClr val="18072B"/>
                </a:solidFill>
                <a:latin typeface="Roboto Bold"/>
                <a:ea typeface="Roboto Bold"/>
                <a:cs typeface="Roboto Bold"/>
                <a:sym typeface="Roboto Bold"/>
              </a:rPr>
              <a:t>CONTRIBUTIONS OF INDIVIDUAL TEAM MEMBERS</a:t>
            </a:r>
          </a:p>
        </p:txBody>
      </p:sp>
      <p:sp>
        <p:nvSpPr>
          <p:cNvPr name="TextBox 7" id="7"/>
          <p:cNvSpPr txBox="true"/>
          <p:nvPr/>
        </p:nvSpPr>
        <p:spPr>
          <a:xfrm rot="0">
            <a:off x="619706" y="9602076"/>
            <a:ext cx="184420" cy="242148"/>
          </a:xfrm>
          <a:prstGeom prst="rect">
            <a:avLst/>
          </a:prstGeom>
        </p:spPr>
        <p:txBody>
          <a:bodyPr anchor="t" rtlCol="false" tIns="0" lIns="0" bIns="0" rIns="0">
            <a:spAutoFit/>
          </a:bodyPr>
          <a:lstStyle/>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r>
              <a:rPr lang="en-US" sz="100">
                <a:solidFill>
                  <a:srgbClr val="18072B"/>
                </a:solidFill>
                <a:latin typeface="Roboto Bold"/>
                <a:ea typeface="Roboto Bold"/>
                <a:cs typeface="Roboto Bold"/>
                <a:sym typeface="Roboto Bold"/>
              </a:rPr>
              <a:t> </a:t>
            </a: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a:p>
            <a:pPr algn="l">
              <a:lnSpc>
                <a:spcPts val="88"/>
              </a:lnSpc>
              <a:spcBef>
                <a:spcPct val="0"/>
              </a:spcBef>
            </a:pPr>
          </a:p>
        </p:txBody>
      </p:sp>
      <p:sp>
        <p:nvSpPr>
          <p:cNvPr name="TextBox 8" id="8"/>
          <p:cNvSpPr txBox="true"/>
          <p:nvPr/>
        </p:nvSpPr>
        <p:spPr>
          <a:xfrm rot="0">
            <a:off x="-139342" y="2113915"/>
            <a:ext cx="7140937" cy="972185"/>
          </a:xfrm>
          <a:prstGeom prst="rect">
            <a:avLst/>
          </a:prstGeom>
        </p:spPr>
        <p:txBody>
          <a:bodyPr anchor="t" rtlCol="false" tIns="0" lIns="0" bIns="0" rIns="0">
            <a:spAutoFit/>
          </a:bodyPr>
          <a:lstStyle/>
          <a:p>
            <a:pPr algn="ctr">
              <a:lnSpc>
                <a:spcPts val="7840"/>
              </a:lnSpc>
              <a:spcBef>
                <a:spcPct val="0"/>
              </a:spcBef>
            </a:pPr>
            <a:r>
              <a:rPr lang="en-US" sz="5600">
                <a:solidFill>
                  <a:srgbClr val="034172"/>
                </a:solidFill>
                <a:latin typeface="Roboto Bold Italics"/>
                <a:ea typeface="Roboto Bold Italics"/>
                <a:cs typeface="Roboto Bold Italics"/>
                <a:sym typeface="Roboto Bold Italics"/>
              </a:rPr>
              <a:t>59 CHANNELS</a:t>
            </a:r>
          </a:p>
        </p:txBody>
      </p:sp>
      <p:sp>
        <p:nvSpPr>
          <p:cNvPr name="TextBox 9" id="9"/>
          <p:cNvSpPr txBox="true"/>
          <p:nvPr/>
        </p:nvSpPr>
        <p:spPr>
          <a:xfrm rot="0">
            <a:off x="5817517" y="2113915"/>
            <a:ext cx="7140937" cy="972185"/>
          </a:xfrm>
          <a:prstGeom prst="rect">
            <a:avLst/>
          </a:prstGeom>
        </p:spPr>
        <p:txBody>
          <a:bodyPr anchor="t" rtlCol="false" tIns="0" lIns="0" bIns="0" rIns="0">
            <a:spAutoFit/>
          </a:bodyPr>
          <a:lstStyle/>
          <a:p>
            <a:pPr algn="ctr">
              <a:lnSpc>
                <a:spcPts val="7840"/>
              </a:lnSpc>
              <a:spcBef>
                <a:spcPct val="0"/>
              </a:spcBef>
            </a:pPr>
            <a:r>
              <a:rPr lang="en-US" sz="5600">
                <a:solidFill>
                  <a:srgbClr val="034172"/>
                </a:solidFill>
                <a:latin typeface="Roboto Bold Italics"/>
                <a:ea typeface="Roboto Bold Italics"/>
                <a:cs typeface="Roboto Bold Italics"/>
                <a:sym typeface="Roboto Bold Italics"/>
              </a:rPr>
              <a:t>22 CHANNELS</a:t>
            </a:r>
          </a:p>
        </p:txBody>
      </p:sp>
      <p:sp>
        <p:nvSpPr>
          <p:cNvPr name="TextBox 10" id="10"/>
          <p:cNvSpPr txBox="true"/>
          <p:nvPr/>
        </p:nvSpPr>
        <p:spPr>
          <a:xfrm rot="0">
            <a:off x="11688068" y="2113915"/>
            <a:ext cx="7140937" cy="972185"/>
          </a:xfrm>
          <a:prstGeom prst="rect">
            <a:avLst/>
          </a:prstGeom>
        </p:spPr>
        <p:txBody>
          <a:bodyPr anchor="t" rtlCol="false" tIns="0" lIns="0" bIns="0" rIns="0">
            <a:spAutoFit/>
          </a:bodyPr>
          <a:lstStyle/>
          <a:p>
            <a:pPr algn="ctr">
              <a:lnSpc>
                <a:spcPts val="7840"/>
              </a:lnSpc>
              <a:spcBef>
                <a:spcPct val="0"/>
              </a:spcBef>
            </a:pPr>
            <a:r>
              <a:rPr lang="en-US" sz="5600">
                <a:solidFill>
                  <a:srgbClr val="034172"/>
                </a:solidFill>
                <a:latin typeface="Roboto Bold Italics"/>
                <a:ea typeface="Roboto Bold Italics"/>
                <a:cs typeface="Roboto Bold Italics"/>
                <a:sym typeface="Roboto Bold Italics"/>
              </a:rPr>
              <a:t>118 CHANNELS</a:t>
            </a:r>
          </a:p>
        </p:txBody>
      </p:sp>
      <p:sp>
        <p:nvSpPr>
          <p:cNvPr name="TextBox 11" id="11"/>
          <p:cNvSpPr txBox="true"/>
          <p:nvPr/>
        </p:nvSpPr>
        <p:spPr>
          <a:xfrm rot="0">
            <a:off x="1253027" y="5247671"/>
            <a:ext cx="4356199" cy="1678305"/>
          </a:xfrm>
          <a:prstGeom prst="rect">
            <a:avLst/>
          </a:prstGeom>
        </p:spPr>
        <p:txBody>
          <a:bodyPr anchor="t" rtlCol="false" tIns="0" lIns="0" bIns="0" rIns="0">
            <a:spAutoFit/>
          </a:bodyPr>
          <a:lstStyle/>
          <a:p>
            <a:pPr algn="ctr">
              <a:lnSpc>
                <a:spcPts val="6719"/>
              </a:lnSpc>
            </a:pPr>
            <a:r>
              <a:rPr lang="en-US" sz="4800">
                <a:solidFill>
                  <a:srgbClr val="18072B"/>
                </a:solidFill>
                <a:latin typeface="Roboto Bold"/>
                <a:ea typeface="Roboto Bold"/>
                <a:cs typeface="Roboto Bold"/>
                <a:sym typeface="Roboto Bold"/>
              </a:rPr>
              <a:t>Vanshika Mittal</a:t>
            </a:r>
          </a:p>
          <a:p>
            <a:pPr algn="ctr">
              <a:lnSpc>
                <a:spcPts val="6719"/>
              </a:lnSpc>
              <a:spcBef>
                <a:spcPct val="0"/>
              </a:spcBef>
            </a:pPr>
            <a:r>
              <a:rPr lang="en-US" sz="4800">
                <a:solidFill>
                  <a:srgbClr val="18072B"/>
                </a:solidFill>
                <a:latin typeface="Roboto Bold"/>
                <a:ea typeface="Roboto Bold"/>
                <a:cs typeface="Roboto Bold"/>
                <a:sym typeface="Roboto Bold"/>
              </a:rPr>
              <a:t>Aarushi Kamboj</a:t>
            </a:r>
          </a:p>
        </p:txBody>
      </p:sp>
      <p:sp>
        <p:nvSpPr>
          <p:cNvPr name="TextBox 12" id="12"/>
          <p:cNvSpPr txBox="true"/>
          <p:nvPr/>
        </p:nvSpPr>
        <p:spPr>
          <a:xfrm rot="0">
            <a:off x="7046473" y="5247671"/>
            <a:ext cx="4683026" cy="1678305"/>
          </a:xfrm>
          <a:prstGeom prst="rect">
            <a:avLst/>
          </a:prstGeom>
        </p:spPr>
        <p:txBody>
          <a:bodyPr anchor="t" rtlCol="false" tIns="0" lIns="0" bIns="0" rIns="0">
            <a:spAutoFit/>
          </a:bodyPr>
          <a:lstStyle/>
          <a:p>
            <a:pPr algn="ctr">
              <a:lnSpc>
                <a:spcPts val="6719"/>
              </a:lnSpc>
            </a:pPr>
            <a:r>
              <a:rPr lang="en-US" sz="4800">
                <a:solidFill>
                  <a:srgbClr val="18072B"/>
                </a:solidFill>
                <a:latin typeface="Roboto Bold"/>
                <a:ea typeface="Roboto Bold"/>
                <a:cs typeface="Roboto Bold"/>
                <a:sym typeface="Roboto Bold"/>
              </a:rPr>
              <a:t>Selina Varshney</a:t>
            </a:r>
          </a:p>
          <a:p>
            <a:pPr algn="ctr">
              <a:lnSpc>
                <a:spcPts val="6719"/>
              </a:lnSpc>
              <a:spcBef>
                <a:spcPct val="0"/>
              </a:spcBef>
            </a:pPr>
            <a:r>
              <a:rPr lang="en-US" sz="4800">
                <a:solidFill>
                  <a:srgbClr val="18072B"/>
                </a:solidFill>
                <a:latin typeface="Roboto Bold"/>
                <a:ea typeface="Roboto Bold"/>
                <a:cs typeface="Roboto Bold"/>
                <a:sym typeface="Roboto Bold"/>
              </a:rPr>
              <a:t>Vanshika Narang</a:t>
            </a:r>
          </a:p>
        </p:txBody>
      </p:sp>
      <p:sp>
        <p:nvSpPr>
          <p:cNvPr name="TextBox 13" id="13"/>
          <p:cNvSpPr txBox="true"/>
          <p:nvPr/>
        </p:nvSpPr>
        <p:spPr>
          <a:xfrm rot="0">
            <a:off x="13320737" y="5648381"/>
            <a:ext cx="4361259" cy="830580"/>
          </a:xfrm>
          <a:prstGeom prst="rect">
            <a:avLst/>
          </a:prstGeom>
        </p:spPr>
        <p:txBody>
          <a:bodyPr anchor="t" rtlCol="false" tIns="0" lIns="0" bIns="0" rIns="0">
            <a:spAutoFit/>
          </a:bodyPr>
          <a:lstStyle/>
          <a:p>
            <a:pPr algn="ctr">
              <a:lnSpc>
                <a:spcPts val="6719"/>
              </a:lnSpc>
              <a:spcBef>
                <a:spcPct val="0"/>
              </a:spcBef>
            </a:pPr>
            <a:r>
              <a:rPr lang="en-US" sz="4800">
                <a:solidFill>
                  <a:srgbClr val="18072B"/>
                </a:solidFill>
                <a:latin typeface="Roboto Bold"/>
                <a:ea typeface="Roboto Bold"/>
                <a:cs typeface="Roboto Bold"/>
                <a:sym typeface="Roboto Bold"/>
              </a:rPr>
              <a:t>Ishita Suchdeva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DAF-QfydMYk</dc:identifier>
  <dcterms:modified xsi:type="dcterms:W3CDTF">2011-08-01T06:04:30Z</dcterms:modified>
  <cp:revision>1</cp:revision>
  <dc:title>startup</dc:title>
</cp:coreProperties>
</file>